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Lst>
  <p:sldSz cy="5143500" cx="9144000"/>
  <p:notesSz cx="6858000" cy="9144000"/>
  <p:embeddedFontLst>
    <p:embeddedFont>
      <p:font typeface="Average"/>
      <p:regular r:id="rId276"/>
    </p:embeddedFont>
    <p:embeddedFont>
      <p:font typeface="Oswald"/>
      <p:regular r:id="rId277"/>
      <p:bold r:id="rId2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05B8DC-D9EA-44C2-8EA7-F7E0F12F42E2}">
  <a:tblStyle styleId="{0005B8DC-D9EA-44C2-8EA7-F7E0F12F42E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157" Type="http://schemas.openxmlformats.org/officeDocument/2006/relationships/slide" Target="slides/slide150.xml"/><Relationship Id="rId278" Type="http://schemas.openxmlformats.org/officeDocument/2006/relationships/font" Target="fonts/Oswald-bold.fntdata"/><Relationship Id="rId156" Type="http://schemas.openxmlformats.org/officeDocument/2006/relationships/slide" Target="slides/slide149.xml"/><Relationship Id="rId277" Type="http://schemas.openxmlformats.org/officeDocument/2006/relationships/font" Target="fonts/Oswald-regular.fntdata"/><Relationship Id="rId155" Type="http://schemas.openxmlformats.org/officeDocument/2006/relationships/slide" Target="slides/slide148.xml"/><Relationship Id="rId276" Type="http://schemas.openxmlformats.org/officeDocument/2006/relationships/font" Target="fonts/Average-regular.fntdata"/><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1cef895ca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1cef895ca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1cef895ca3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1cef895ca3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1cef895ca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1cef895ca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1cef895ca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1cef895ca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1cef895ca3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1cef895ca3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1cef895ca3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1cef895ca3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cef895ca3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1cef895ca3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1cef895ca3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cef895ca3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31cef895ca3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1cef895ca3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1cef895ca3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1cef895ca3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1cef895ca3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cef895ca3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cef895ca3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cef895ca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31cef895ca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1cef895ca3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1cef895ca3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1cef895ca3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1cef895ca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1cef895ca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1cef895ca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1cef895ca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1cef895ca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1cef895ca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1cef895ca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1cef895ca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1cef895ca3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1cef895ca3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1cef895ca3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1cef895ca3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1cef895ca3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cef895ca3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1cef895ca3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1cef895ca3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cef895ca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cef895ca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1cef895ca3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1cef895ca3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1cef895ca3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1cef895ca3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1cef895ca3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1cef895ca3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1cef895ca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1cef895ca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1cef895ca3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1cef895ca3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1cef895ca3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1cef895ca3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1cef895ca3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1cef895ca3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1cef895ca3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1cef895ca3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1cef895ca3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1cef895ca3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1cef895ca3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1cef895ca3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cef895ca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cef895ca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1cef895ca3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1cef895ca3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1cef895ca3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1cef895ca3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1cef895ca3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31cef895ca3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1cef895ca3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1cef895ca3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1cef895ca3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1cef895ca3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1cef895ca3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1cef895ca3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1cef895ca3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1cef895ca3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1cef895ca3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1cef895ca3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1cef895ca3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1cef895ca3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1cef895ca3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1cef895ca3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cef895ca3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cef895ca3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1cef895ca3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1cef895ca3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1cef895ca3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1cef895ca3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1cef895ca3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1cef895ca3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1cef895ca3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1cef895ca3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1cef895ca3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1cef895ca3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1cef895ca3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1cef895ca3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31cef895ca3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31cef895ca3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1cef895ca3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1cef895ca3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1cef895ca3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1cef895ca3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31cef895ca3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31cef895ca3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cef895ca3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cef895ca3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1cef895ca3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1cef895ca3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1cef895ca3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31cef895ca3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31cef895ca3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31cef895ca3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31cef895ca3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1cef895ca3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1cef895ca3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1cef895ca3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31cef895ca3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31cef895ca3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1cef895ca3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1cef895ca3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31cef895ca3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31cef895ca3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1cef895ca3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1cef895ca3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1cef895ca3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1cef895ca3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cef895ca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cef895ca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1cef895ca3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1cef895ca3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1cef895ca3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1cef895ca3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1cef895ca3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31cef895ca3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31cef895ca3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31cef895ca3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1cef895ca3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1cef895ca3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1cef895ca3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31cef895ca3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1cef895ca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1cef895ca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1cef895ca3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1cef895ca3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1cef895ca3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1cef895ca3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1cef895ca3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31cef895ca3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cef895ca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cef895ca3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31cef895ca3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31cef895ca3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1cef895ca3_0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31cef895ca3_0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1cef895ca3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1cef895ca3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1cef895ca3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1cef895ca3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31cef895ca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31cef895ca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1cef895ca3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31cef895ca3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1cef895ca3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31cef895ca3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1cef895ca3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31cef895ca3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31cef895ca3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31cef895ca3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31cef895ca3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31cef895ca3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1cef895ca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1cef895ca3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31cef895ca3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31cef895ca3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1cef895ca3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1cef895ca3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1cef895ca3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1cef895ca3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1e2c323c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1e2c323c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31e2c323c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31e2c323c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31e2c323cc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1e2c323cc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1e2c323cc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1e2c323cc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31e2c323cc1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31e2c323cc1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31e2c323cc1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31e2c323cc1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1e2c323cc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31e2c323cc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cef895ca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cef895ca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31e2c323cc1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31e2c323cc1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1e2c323cc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31e2c323cc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31e2c323cc1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31e2c323cc1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1e2c323cc1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1e2c323cc1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1e2c323cc1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1e2c323cc1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1cef895ca3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31cef895ca3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31e2c323cc1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31e2c323cc1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1e2c323cc1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1e2c323cc1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31e2c323cc1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31e2c323cc1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31e2c323cc1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31e2c323cc1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cef895ca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cef895ca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1cef895ca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1cef895ca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31e2c323cc1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31e2c323cc1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31e2c323cc1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31e2c323cc1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31e2c323cc1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31e2c323cc1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31e2c323cc1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31e2c323cc1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1e2c323cc1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31e2c323cc1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1e2c323cc1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31e2c323cc1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1e2c323cc1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1e2c323cc1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1e2c323cc1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1e2c323cc1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1e2c323cc1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31e2c323cc1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31e2c323cc1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31e2c323cc1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cef895ca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1cef895ca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1e2c323cc1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1e2c323cc1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31e2c323cc1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31e2c323cc1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31e2c323cc1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31e2c323cc1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31e2c323cc1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31e2c323cc1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31e2c323cc1_2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31e2c323cc1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31e2c323cc1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31e2c323cc1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1e2c323cc1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1e2c323cc1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31e2c323cc1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31e2c323cc1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323f1212d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323f1212d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323f1212d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323f1212d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cef895ca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1cef895ca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323f1212dc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323f1212dc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323f1212dc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323f1212dc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323f1212dc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323f1212dc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323f1212dc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323f1212dc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323f1212dc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323f1212dc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23f1212dc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23f1212dc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23f1212dc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323f1212dc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323f1212dc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323f1212dc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23f1212dc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323f1212dc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23f1212dc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23f1212dc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cef895ca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cef895ca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23f1212d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23f1212d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23f1212dc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323f1212dc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323f1212dc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323f1212dc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323f1212dc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323f1212dc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23f1212dc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323f1212dc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23f1212dc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323f1212dc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323f1212dc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323f1212dc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23f1212dc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23f1212dc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23f1212dc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323f1212dc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23f1212dc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323f1212dc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cef895ca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cef895ca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323f1212dc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323f1212dc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323f1212dc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323f1212dc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323f1212dc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323f1212dc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323f1212dc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323f1212dc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323f1212dc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323f1212dc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323f1212dc2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323f1212dc2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323f1212dc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323f1212dc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323f1212dc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323f1212dc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323f1212dc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323f1212dc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323f1212dc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323f1212dc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cef895ca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cef895ca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23f1212dc2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323f1212dc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323f1212dc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323f1212dc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323f1212dc2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323f1212dc2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323f1212dc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323f1212dc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323f1212dc2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323f1212dc2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323f1212dc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323f1212dc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323f1212dc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323f1212dc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323f1212dc2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323f1212dc2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323f1212dc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323f1212dc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323f1212dc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323f1212dc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cef895ca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cef895ca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323f1212dc2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323f1212dc2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323f1212dc2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323f1212dc2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323f1212dc2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323f1212dc2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323f1212dc2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323f1212dc2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323f1212dc2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323f1212dc2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323f1212dc2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323f1212dc2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323f1212dc2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323f1212dc2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31e2c323cc1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31e2c323cc1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31cef895ca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31cef895ca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cef895ca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cef895ca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cef895ca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cef895ca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cef895ca3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cef895ca3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cef895ca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1cef895ca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cef895ca3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cef895ca3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cef895ca3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cef895ca3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cef895ca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cef895ca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cef895ca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cef895ca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1cef895ca3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1cef895ca3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1cef895ca3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1cef895ca3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1cef895ca3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cef895ca3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cef895ca3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cef895ca3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cef895ca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cef895ca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cef895ca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cef895ca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cef895ca3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cef895ca3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1cef895ca3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1cef895ca3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cef895ca3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1cef895ca3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cef895ca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cef895ca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1cef895ca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1cef895ca3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cef895ca3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1cef895ca3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cef895ca3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cef895ca3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cef895ca3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1cef895ca3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1cef895ca3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1cef895ca3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cef895ca3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cef895ca3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cef895ca3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1cef895ca3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cef895ca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cef895ca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cef895ca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cef895ca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cef895ca3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cef895ca3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cef895ca3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cef895ca3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cef895ca3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1cef895ca3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cef895ca3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cef895ca3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cef895ca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cef895ca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cef895ca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1cef895ca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1cef895ca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1cef895ca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1cef895ca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1cef895ca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cef895ca3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1cef895ca3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cef895ca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1cef895ca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1cef895ca3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1cef895ca3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1cef895ca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1cef895ca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cef895ca3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1cef895ca3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1cef895ca3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1cef895ca3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1cef895ca3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1cef895ca3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cef895ca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cef895ca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cef895ca3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cef895ca3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1cef895ca3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1cef895ca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1cef895ca3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1cef895ca3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cef895ca3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cef895ca3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cef895ca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cef895ca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1cef895ca3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1cef895ca3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1cef895ca3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1cef895ca3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cef895ca3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1cef895ca3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1cef895ca3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1cef895ca3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cef895ca3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1cef895ca3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1cef895ca3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1cef895ca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1cef895ca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1cef895ca3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1cef895ca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1cef895ca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1cef895ca3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1cef895ca3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cef895ca3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cef895ca3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cef895ca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1cef895ca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1cef895ca3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1cef895ca3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1cef895ca3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1cef895ca3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cef895ca3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1cef895ca3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1cef895ca3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1cef895ca3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1cef895ca3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1cef895ca3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1cef895ca3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1cef895ca3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1cef895ca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1cef895ca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1cef895ca3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cef895ca3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1cef895ca3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1cef895ca3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cef895ca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1cef895ca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cef895ca3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cef895ca3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1cef895ca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1cef895ca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1cef895ca3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1cef895ca3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cef895ca3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cef895ca3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1cef895ca3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1cef895ca3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1cef895ca3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1cef895ca3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1cef895ca3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1cef895ca3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1cef895ca3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1cef895ca3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1cef895ca3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cef895ca3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cef895ca3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1cef895ca3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1cef895ca3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1cef895ca3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4"/>
        </a:solidFill>
      </p:bgPr>
    </p:bg>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grpSp>
        <p:nvGrpSpPr>
          <p:cNvPr id="60" name="Google Shape;60;p14"/>
          <p:cNvGrpSpPr/>
          <p:nvPr/>
        </p:nvGrpSpPr>
        <p:grpSpPr>
          <a:xfrm>
            <a:off x="4350279" y="2855377"/>
            <a:ext cx="443589" cy="105632"/>
            <a:chOff x="4137525" y="2915950"/>
            <a:chExt cx="869100" cy="207000"/>
          </a:xfrm>
        </p:grpSpPr>
        <p:sp>
          <p:nvSpPr>
            <p:cNvPr id="61" name="Google Shape;61;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65" name="Google Shape;65;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9" name="Google Shape;69;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3" name="Google Shape;73;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 name="Google Shape;76;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8" name="Google Shape;78;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 name="Google Shape;81;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 name="Google Shape;84;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 name="Google Shape;85;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8" name="Google Shape;88;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3" name="Google Shape;93;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94" name="Google Shape;9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95" name="Google Shape;95;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8" name="Google Shape;98;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1" name="Google Shape;101;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2" name="Google Shape;102;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8" name="Google Shape;58;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react.dev/reference/react/hook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5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react.dev/reference/react/useState"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6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vite.dev/guide/#scaffolding-your-first-vite-project"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4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4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hyperlink" Target="https://github.com/immerjs/immer"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8.png"/><Relationship Id="rId4" Type="http://schemas.openxmlformats.org/officeDocument/2006/relationships/hyperlink" Target="https://immerjs.github.io/immer/"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hyperlink" Target="https://github.com/immerjs/use-imm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8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6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npmjs.com/package/react" TargetMode="External"/><Relationship Id="rId4" Type="http://schemas.openxmlformats.org/officeDocument/2006/relationships/hyperlink" Target="https://www.npmjs.com/package/react-dom"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3.png"/><Relationship Id="rId4" Type="http://schemas.openxmlformats.org/officeDocument/2006/relationships/image" Target="../media/image5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5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8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9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7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8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5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7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8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7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9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9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5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6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6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hyperlink" Target="https://react.dev/reference/react/useReducer"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70.png"/><Relationship Id="rId4" Type="http://schemas.openxmlformats.org/officeDocument/2006/relationships/image" Target="../media/image6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7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7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7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hyperlink" Target="https://react.dev/reference/react/useContext" TargetMode="Externa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8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hyperlink" Target="https://react.dev/reference/react/createContext" TargetMode="External"/><Relationship Id="rId4" Type="http://schemas.openxmlformats.org/officeDocument/2006/relationships/hyperlink" Target="https://react.dev/reference/react/useContext" TargetMode="External"/><Relationship Id="rId5" Type="http://schemas.openxmlformats.org/officeDocument/2006/relationships/hyperlink" Target="https://react.dev/reference/react/createContext#provid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hyperlink" Target="http://www.programmerzamannow.com" TargetMode="External"/><Relationship Id="rId5" Type="http://schemas.openxmlformats.org/officeDocument/2006/relationships/hyperlink" Target="http://youtube.com/c/ProgrammerZamanNo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react.dev/reference/react-dom/client/createRoot" TargetMode="External"/><Relationship Id="rId4" Type="http://schemas.openxmlformats.org/officeDocument/2006/relationships/hyperlink" Target="https://react.dev/reference/react/StrictMode"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8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9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9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86.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8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9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9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98.png"/><Relationship Id="rId4" Type="http://schemas.openxmlformats.org/officeDocument/2006/relationships/image" Target="../media/image100.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9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hyperlink" Target="https://react.dev/reference/react/useRe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20.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9.png"/><Relationship Id="rId4" Type="http://schemas.openxmlformats.org/officeDocument/2006/relationships/image" Target="../media/image10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14.png"/><Relationship Id="rId4" Type="http://schemas.openxmlformats.org/officeDocument/2006/relationships/image" Target="../media/image11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0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11.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15.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hyperlink" Target="https://react.dev/reference/react/useEffect"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1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09.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18.png"/><Relationship Id="rId4" Type="http://schemas.openxmlformats.org/officeDocument/2006/relationships/image" Target="../media/image1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17.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103.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107.png"/><Relationship Id="rId4" Type="http://schemas.openxmlformats.org/officeDocument/2006/relationships/image" Target="../media/image110.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0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react.dev/reference/react-dom/components"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0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hyperlink" Target="https://react.dev/reference/react/useMemo" TargetMode="Externa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06.png"/><Relationship Id="rId4" Type="http://schemas.openxmlformats.org/officeDocument/2006/relationships/image" Target="../media/image10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2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12.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hyperlink" Target="https://react.dev/reference/react" TargetMode="Externa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transform.tools/html-to-jsx"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react.dev/reference/react-dom/components/common#applying-css-style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facebook/react" TargetMode="External"/><Relationship Id="rId4" Type="http://schemas.openxmlformats.org/officeDocument/2006/relationships/hyperlink" Target="https://react.dev/"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0.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1.png"/><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en.wikipedia.org/wiki/Pure_function"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react.dev/reference/react/useEffect"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react.dev/reference/react-dom/components/common"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react.dev/reference/react-dom/components/common#react-event-object" TargetMode="External"/><Relationship Id="rId4" Type="http://schemas.openxmlformats.org/officeDocument/2006/relationships/hyperlink" Target="https://developer.mozilla.org/en-US/docs/Web/API/Event"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developer.mozilla.org/en-US/docs/Web/API/Event/stopPropagation"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4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hyperlink" Target="https://developer.mozilla.org/en-US/docs/Web/API/Event/preventDefaul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08" name="Shape 108"/>
        <p:cNvGrpSpPr/>
        <p:nvPr/>
      </p:nvGrpSpPr>
      <p:grpSpPr>
        <a:xfrm>
          <a:off x="0" y="0"/>
          <a:ext cx="0" cy="0"/>
          <a:chOff x="0" y="0"/>
          <a:chExt cx="0" cy="0"/>
        </a:xfrm>
      </p:grpSpPr>
      <p:sp>
        <p:nvSpPr>
          <p:cNvPr id="109" name="Google Shape;109;p25"/>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d"/>
              <a:t>ReactJS Dasar</a:t>
            </a:r>
            <a:endParaRPr/>
          </a:p>
        </p:txBody>
      </p:sp>
      <p:sp>
        <p:nvSpPr>
          <p:cNvPr id="110" name="Google Shape;110;p25"/>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JSX</a:t>
            </a:r>
            <a:endParaRPr/>
          </a:p>
        </p:txBody>
      </p:sp>
      <p:sp>
        <p:nvSpPr>
          <p:cNvPr id="164" name="Google Shape;16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React menggunakan JSX ketika membuat Component</a:t>
            </a:r>
            <a:endParaRPr/>
          </a:p>
          <a:p>
            <a:pPr indent="-342900" lvl="0" marL="457200" rtl="0" algn="l">
              <a:spcBef>
                <a:spcPts val="0"/>
              </a:spcBef>
              <a:spcAft>
                <a:spcPts val="0"/>
              </a:spcAft>
              <a:buSzPts val="1800"/>
              <a:buChar char="●"/>
            </a:pPr>
            <a:r>
              <a:rPr lang="id"/>
              <a:t>JSX (JavaScript XML atau JavaScript Syntax </a:t>
            </a:r>
            <a:r>
              <a:rPr lang="id"/>
              <a:t>Extension</a:t>
            </a:r>
            <a:r>
              <a:rPr lang="id"/>
              <a:t>), adalah kombinasi kode JavaScript dan XML (HTML), dimana kita bisa membuat Component dengan mudah menggunakan kode XML dan JavaScript dalam satu file</a:t>
            </a:r>
            <a:endParaRPr/>
          </a:p>
          <a:p>
            <a:pPr indent="-342900" lvl="0" marL="457200" rtl="0" algn="l">
              <a:spcBef>
                <a:spcPts val="0"/>
              </a:spcBef>
              <a:spcAft>
                <a:spcPts val="0"/>
              </a:spcAft>
              <a:buSzPts val="1800"/>
              <a:buChar char="●"/>
            </a:pPr>
            <a:r>
              <a:rPr lang="id"/>
              <a:t>JSX diperkenalkan oleh Facebook di React, namun saat ini JSX sudah banyak diadopsi oleh banyak Framework JavaScript lainnya</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form/SearchForm.jsx</a:t>
            </a:r>
            <a:endParaRPr/>
          </a:p>
        </p:txBody>
      </p:sp>
      <p:pic>
        <p:nvPicPr>
          <p:cNvPr id="694" name="Google Shape;694;p124"/>
          <p:cNvPicPr preferRelativeResize="0"/>
          <p:nvPr/>
        </p:nvPicPr>
        <p:blipFill>
          <a:blip r:embed="rId3">
            <a:alphaModFix/>
          </a:blip>
          <a:stretch>
            <a:fillRect/>
          </a:stretch>
        </p:blipFill>
        <p:spPr>
          <a:xfrm>
            <a:off x="152400" y="1170125"/>
            <a:ext cx="7431050" cy="382097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2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Side Effect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Side </a:t>
            </a:r>
            <a:r>
              <a:rPr lang="id"/>
              <a:t>Effect</a:t>
            </a:r>
            <a:endParaRPr/>
          </a:p>
        </p:txBody>
      </p:sp>
      <p:sp>
        <p:nvSpPr>
          <p:cNvPr id="705" name="Google Shape;705;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Apakah Component boleh memiliki Side Effect (efek samping)? </a:t>
            </a:r>
            <a:endParaRPr/>
          </a:p>
          <a:p>
            <a:pPr indent="-342900" lvl="0" marL="457200" rtl="0" algn="l">
              <a:spcBef>
                <a:spcPts val="0"/>
              </a:spcBef>
              <a:spcAft>
                <a:spcPts val="0"/>
              </a:spcAft>
              <a:buSzPts val="1800"/>
              <a:buChar char="●"/>
            </a:pPr>
            <a:r>
              <a:rPr lang="id"/>
              <a:t>Tentu saja boleh, namun biasanya Side Effect terjadi dikarenakan adanya interaksi dari pengguna melalui Event Handler</a:t>
            </a:r>
            <a:endParaRPr/>
          </a:p>
          <a:p>
            <a:pPr indent="-342900" lvl="0" marL="457200" rtl="0" algn="l">
              <a:spcBef>
                <a:spcPts val="0"/>
              </a:spcBef>
              <a:spcAft>
                <a:spcPts val="0"/>
              </a:spcAft>
              <a:buSzPts val="1800"/>
              <a:buChar char="●"/>
            </a:pPr>
            <a:r>
              <a:rPr lang="id"/>
              <a:t>Misal, kita akan membuat Form Say Hello, dimana ketika Button di klik, kita ingin menampilkan Hello + nama pada Text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form/SayHelloForm.jsx</a:t>
            </a:r>
            <a:endParaRPr/>
          </a:p>
        </p:txBody>
      </p:sp>
      <p:pic>
        <p:nvPicPr>
          <p:cNvPr id="711" name="Google Shape;711;p127"/>
          <p:cNvPicPr preferRelativeResize="0"/>
          <p:nvPr/>
        </p:nvPicPr>
        <p:blipFill>
          <a:blip r:embed="rId3">
            <a:alphaModFix/>
          </a:blip>
          <a:stretch>
            <a:fillRect/>
          </a:stretch>
        </p:blipFill>
        <p:spPr>
          <a:xfrm>
            <a:off x="152400" y="1170125"/>
            <a:ext cx="7288975" cy="382097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 Manipulation</a:t>
            </a:r>
            <a:endParaRPr/>
          </a:p>
        </p:txBody>
      </p:sp>
      <p:sp>
        <p:nvSpPr>
          <p:cNvPr id="717" name="Google Shape;717;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Kode sebelumnya, kita menggunakan DOM Manipulation untuk mengubah Component di React</a:t>
            </a:r>
            <a:endParaRPr/>
          </a:p>
          <a:p>
            <a:pPr indent="-342900" lvl="0" marL="457200" rtl="0" algn="l">
              <a:spcBef>
                <a:spcPts val="0"/>
              </a:spcBef>
              <a:spcAft>
                <a:spcPts val="0"/>
              </a:spcAft>
              <a:buSzPts val="1800"/>
              <a:buChar char="●"/>
            </a:pPr>
            <a:r>
              <a:rPr lang="id"/>
              <a:t>Hal ini sebenarnya tidak terlalu direkomendasikan, terutama jika misal data yang memicu perubahan Element di Component bersumber dari berbagai Event Handler</a:t>
            </a:r>
            <a:endParaRPr/>
          </a:p>
          <a:p>
            <a:pPr indent="-342900" lvl="0" marL="457200" rtl="0" algn="l">
              <a:spcBef>
                <a:spcPts val="0"/>
              </a:spcBef>
              <a:spcAft>
                <a:spcPts val="0"/>
              </a:spcAft>
              <a:buSzPts val="1800"/>
              <a:buChar char="●"/>
            </a:pPr>
            <a:r>
              <a:rPr lang="id"/>
              <a:t>Oleh karena itu, hal yang direkomendasikan adalah menggunakan State, yang akan kita bahas di materi selanjutnya</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Hooks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Hooks</a:t>
            </a:r>
            <a:endParaRPr/>
          </a:p>
        </p:txBody>
      </p:sp>
      <p:sp>
        <p:nvSpPr>
          <p:cNvPr id="728" name="Google Shape;728;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Hooks adalah fitur di React yang bisa digunakan di Component</a:t>
            </a:r>
            <a:endParaRPr/>
          </a:p>
          <a:p>
            <a:pPr indent="-342900" lvl="0" marL="457200" rtl="0" algn="l">
              <a:spcBef>
                <a:spcPts val="0"/>
              </a:spcBef>
              <a:spcAft>
                <a:spcPts val="0"/>
              </a:spcAft>
              <a:buSzPts val="1800"/>
              <a:buChar char="●"/>
            </a:pPr>
            <a:r>
              <a:rPr lang="id"/>
              <a:t>Ada banyak sekali fitur yang bisa kita gunakan di React Hooks, dan kita akan bahas secara bertahap</a:t>
            </a:r>
            <a:endParaRPr/>
          </a:p>
          <a:p>
            <a:pPr indent="-342900" lvl="0" marL="457200" rtl="0" algn="l">
              <a:spcBef>
                <a:spcPts val="0"/>
              </a:spcBef>
              <a:spcAft>
                <a:spcPts val="0"/>
              </a:spcAft>
              <a:buSzPts val="1800"/>
              <a:buChar char="●"/>
            </a:pPr>
            <a:r>
              <a:rPr lang="id" u="sng">
                <a:solidFill>
                  <a:schemeClr val="hlink"/>
                </a:solidFill>
                <a:hlinkClick r:id="rId3"/>
              </a:rPr>
              <a:t>https://react.dev/reference/react/hooks</a:t>
            </a:r>
            <a:r>
              <a:rPr lang="id"/>
              <a:t>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3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State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a:t>
            </a:r>
            <a:endParaRPr/>
          </a:p>
        </p:txBody>
      </p:sp>
      <p:sp>
        <p:nvSpPr>
          <p:cNvPr id="739" name="Google Shape;739;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Component kadang perlu untuk berubah dikarenakan interaksi yang dilakukan pengguna</a:t>
            </a:r>
            <a:endParaRPr/>
          </a:p>
          <a:p>
            <a:pPr indent="-342900" lvl="0" marL="457200" rtl="0" algn="l">
              <a:spcBef>
                <a:spcPts val="0"/>
              </a:spcBef>
              <a:spcAft>
                <a:spcPts val="0"/>
              </a:spcAft>
              <a:buSzPts val="1800"/>
              <a:buChar char="●"/>
            </a:pPr>
            <a:r>
              <a:rPr lang="id"/>
              <a:t>Misal, input di klik bisa menaikkan data counter. Tombol next bisa mengubah gambar banner yang sedang muncul, dan lain-lain</a:t>
            </a:r>
            <a:endParaRPr/>
          </a:p>
          <a:p>
            <a:pPr indent="-342900" lvl="0" marL="457200" rtl="0" algn="l">
              <a:spcBef>
                <a:spcPts val="0"/>
              </a:spcBef>
              <a:spcAft>
                <a:spcPts val="0"/>
              </a:spcAft>
              <a:buSzPts val="1800"/>
              <a:buChar char="●"/>
            </a:pPr>
            <a:r>
              <a:rPr lang="id"/>
              <a:t>Component harus bisa mengingat nilai saat ini, seperti counter saat ini, gambar saat ini, dan lain-lain</a:t>
            </a:r>
            <a:endParaRPr/>
          </a:p>
          <a:p>
            <a:pPr indent="-342900" lvl="0" marL="457200" rtl="0" algn="l">
              <a:spcBef>
                <a:spcPts val="0"/>
              </a:spcBef>
              <a:spcAft>
                <a:spcPts val="0"/>
              </a:spcAft>
              <a:buSzPts val="1800"/>
              <a:buChar char="●"/>
            </a:pPr>
            <a:r>
              <a:rPr lang="id"/>
              <a:t>Di React, memori spesific di Component disebut State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 Menggunakan Local Variable Biasa</a:t>
            </a:r>
            <a:endParaRPr/>
          </a:p>
        </p:txBody>
      </p:sp>
      <p:sp>
        <p:nvSpPr>
          <p:cNvPr id="745" name="Google Shape;745;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Apakah local variabel biasa di Component bisa digunakan untuk State? Sayangnya hal ini tidak bisa dilakukan</a:t>
            </a:r>
            <a:endParaRPr/>
          </a:p>
          <a:p>
            <a:pPr indent="-342900" lvl="0" marL="457200" rtl="0" algn="l">
              <a:spcBef>
                <a:spcPts val="0"/>
              </a:spcBef>
              <a:spcAft>
                <a:spcPts val="0"/>
              </a:spcAft>
              <a:buSzPts val="1800"/>
              <a:buChar char="●"/>
            </a:pPr>
            <a:r>
              <a:rPr lang="id"/>
              <a:t>Ketika React melakukan render Component untuk yang kedua kali dan seterusnya, maka semua kode Component akan dieksekusi ulang, oleh karena itu local variable akan kembali ke nilai awal</a:t>
            </a:r>
            <a:endParaRPr/>
          </a:p>
          <a:p>
            <a:pPr indent="-342900" lvl="0" marL="457200" rtl="0" algn="l">
              <a:spcBef>
                <a:spcPts val="0"/>
              </a:spcBef>
              <a:spcAft>
                <a:spcPts val="0"/>
              </a:spcAft>
              <a:buSzPts val="1800"/>
              <a:buChar char="●"/>
            </a:pPr>
            <a:r>
              <a:rPr lang="id"/>
              <a:t>Perubahan di local variable juga, tidak akan memicu render ulang Component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form/Counter.jsx (Contoh Salah)</a:t>
            </a:r>
            <a:endParaRPr/>
          </a:p>
        </p:txBody>
      </p:sp>
      <p:pic>
        <p:nvPicPr>
          <p:cNvPr id="751" name="Google Shape;751;p134"/>
          <p:cNvPicPr preferRelativeResize="0"/>
          <p:nvPr/>
        </p:nvPicPr>
        <p:blipFill>
          <a:blip r:embed="rId3">
            <a:alphaModFix/>
          </a:blip>
          <a:stretch>
            <a:fillRect/>
          </a:stretch>
        </p:blipFill>
        <p:spPr>
          <a:xfrm>
            <a:off x="152400" y="1170125"/>
            <a:ext cx="6843697" cy="38209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useState</a:t>
            </a:r>
            <a:endParaRPr/>
          </a:p>
        </p:txBody>
      </p:sp>
      <p:sp>
        <p:nvSpPr>
          <p:cNvPr id="757" name="Google Shape;757;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State, kita bisa menggunakan function useState(initial)</a:t>
            </a:r>
            <a:endParaRPr/>
          </a:p>
          <a:p>
            <a:pPr indent="-342900" lvl="0" marL="457200" rtl="0" algn="l">
              <a:spcBef>
                <a:spcPts val="0"/>
              </a:spcBef>
              <a:spcAft>
                <a:spcPts val="0"/>
              </a:spcAft>
              <a:buSzPts val="1800"/>
              <a:buChar char="●"/>
            </a:pPr>
            <a:r>
              <a:rPr lang="id" u="sng">
                <a:solidFill>
                  <a:schemeClr val="hlink"/>
                </a:solidFill>
                <a:hlinkClick r:id="rId3"/>
              </a:rPr>
              <a:t>https://react.dev/reference/react/useState</a:t>
            </a:r>
            <a:r>
              <a:rPr lang="id"/>
              <a:t> </a:t>
            </a:r>
            <a:endParaRPr/>
          </a:p>
          <a:p>
            <a:pPr indent="-342900" lvl="0" marL="457200" rtl="0" algn="l">
              <a:spcBef>
                <a:spcPts val="0"/>
              </a:spcBef>
              <a:spcAft>
                <a:spcPts val="0"/>
              </a:spcAft>
              <a:buSzPts val="1800"/>
              <a:buChar char="●"/>
            </a:pPr>
            <a:r>
              <a:rPr lang="id"/>
              <a:t>Function useState akan mengembalikan array dengan dua nilai, pertama adalah State-nya, dan kedua ada function untuk mengubah value di State tersebut</a:t>
            </a:r>
            <a:endParaRPr/>
          </a:p>
          <a:p>
            <a:pPr indent="-342900" lvl="0" marL="457200" rtl="0" algn="l">
              <a:spcBef>
                <a:spcPts val="0"/>
              </a:spcBef>
              <a:spcAft>
                <a:spcPts val="0"/>
              </a:spcAft>
              <a:buSzPts val="1800"/>
              <a:buChar char="●"/>
            </a:pPr>
            <a:r>
              <a:rPr lang="id"/>
              <a:t>Component yang menggunakan State tersebut, secara otomatis akan di render ulang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form/Counter.jsx</a:t>
            </a:r>
            <a:endParaRPr/>
          </a:p>
        </p:txBody>
      </p:sp>
      <p:pic>
        <p:nvPicPr>
          <p:cNvPr id="763" name="Google Shape;763;p136"/>
          <p:cNvPicPr preferRelativeResize="0"/>
          <p:nvPr/>
        </p:nvPicPr>
        <p:blipFill>
          <a:blip r:embed="rId3">
            <a:alphaModFix/>
          </a:blip>
          <a:stretch>
            <a:fillRect/>
          </a:stretch>
        </p:blipFill>
        <p:spPr>
          <a:xfrm>
            <a:off x="152400" y="1170125"/>
            <a:ext cx="6881510" cy="38209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 Terisolasi dan Private</a:t>
            </a:r>
            <a:endParaRPr/>
          </a:p>
        </p:txBody>
      </p:sp>
      <p:sp>
        <p:nvSpPr>
          <p:cNvPr id="769" name="Google Shape;769;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State merupakan data yang terisolasi dan private secara local terhadap Component yang menggunakan</a:t>
            </a:r>
            <a:endParaRPr/>
          </a:p>
          <a:p>
            <a:pPr indent="-342900" lvl="0" marL="457200" rtl="0" algn="l">
              <a:spcBef>
                <a:spcPts val="0"/>
              </a:spcBef>
              <a:spcAft>
                <a:spcPts val="0"/>
              </a:spcAft>
              <a:buSzPts val="1800"/>
              <a:buChar char="●"/>
            </a:pPr>
            <a:r>
              <a:rPr lang="id"/>
              <a:t>Artinya, jika kita me-render Component yang sama berkali-kali, maka State dari tiap Component tersebut akan terpisah satu sama lain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hello-world/main.jsx</a:t>
            </a:r>
            <a:endParaRPr/>
          </a:p>
        </p:txBody>
      </p:sp>
      <p:pic>
        <p:nvPicPr>
          <p:cNvPr id="775" name="Google Shape;775;p138"/>
          <p:cNvPicPr preferRelativeResize="0"/>
          <p:nvPr/>
        </p:nvPicPr>
        <p:blipFill>
          <a:blip r:embed="rId3">
            <a:alphaModFix/>
          </a:blip>
          <a:stretch>
            <a:fillRect/>
          </a:stretch>
        </p:blipFill>
        <p:spPr>
          <a:xfrm>
            <a:off x="152400" y="1170125"/>
            <a:ext cx="8839200" cy="23241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Render</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a:t>
            </a:r>
            <a:endParaRPr/>
          </a:p>
        </p:txBody>
      </p:sp>
      <p:sp>
        <p:nvSpPr>
          <p:cNvPr id="786" name="Google Shape;786;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Component yang kita buat ditampilkan di layar, Component harus di render oleh React</a:t>
            </a:r>
            <a:endParaRPr/>
          </a:p>
          <a:p>
            <a:pPr indent="-342900" lvl="0" marL="457200" rtl="0" algn="l">
              <a:spcBef>
                <a:spcPts val="0"/>
              </a:spcBef>
              <a:spcAft>
                <a:spcPts val="0"/>
              </a:spcAft>
              <a:buSzPts val="1800"/>
              <a:buChar char="●"/>
            </a:pPr>
            <a:r>
              <a:rPr lang="id"/>
              <a:t>Oleh karena itu, kita perlu tahu bagaimana cara kerja proses React ini ketika menampilkan Component yang kita buat</a:t>
            </a:r>
            <a:endParaRPr/>
          </a:p>
          <a:p>
            <a:pPr indent="-342900" lvl="0" marL="457200" rtl="0" algn="l">
              <a:spcBef>
                <a:spcPts val="0"/>
              </a:spcBef>
              <a:spcAft>
                <a:spcPts val="0"/>
              </a:spcAft>
              <a:buSzPts val="1800"/>
              <a:buChar char="●"/>
            </a:pPr>
            <a:r>
              <a:rPr lang="id"/>
              <a:t>Terdapat 3 tahapan proses menampilkan Component di React</a:t>
            </a:r>
            <a:endParaRPr/>
          </a:p>
          <a:p>
            <a:pPr indent="-342900" lvl="0" marL="457200" rtl="0" algn="l">
              <a:spcBef>
                <a:spcPts val="0"/>
              </a:spcBef>
              <a:spcAft>
                <a:spcPts val="0"/>
              </a:spcAft>
              <a:buSzPts val="1800"/>
              <a:buChar char="●"/>
            </a:pPr>
            <a:r>
              <a:rPr lang="id"/>
              <a:t>Pertama, trigger (memicu) proses render</a:t>
            </a:r>
            <a:endParaRPr/>
          </a:p>
          <a:p>
            <a:pPr indent="-342900" lvl="0" marL="457200" rtl="0" algn="l">
              <a:spcBef>
                <a:spcPts val="0"/>
              </a:spcBef>
              <a:spcAft>
                <a:spcPts val="0"/>
              </a:spcAft>
              <a:buSzPts val="1800"/>
              <a:buChar char="●"/>
            </a:pPr>
            <a:r>
              <a:rPr lang="id"/>
              <a:t>Kedua, melakukan proses render Component</a:t>
            </a:r>
            <a:endParaRPr/>
          </a:p>
          <a:p>
            <a:pPr indent="-342900" lvl="0" marL="457200" rtl="0" algn="l">
              <a:spcBef>
                <a:spcPts val="0"/>
              </a:spcBef>
              <a:spcAft>
                <a:spcPts val="0"/>
              </a:spcAft>
              <a:buSzPts val="1800"/>
              <a:buChar char="●"/>
            </a:pPr>
            <a:r>
              <a:rPr lang="id"/>
              <a:t>Ketiga, menempatkan hasil render Component ke DOM (Document Object Model)</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Proses Render di React</a:t>
            </a:r>
            <a:endParaRPr/>
          </a:p>
        </p:txBody>
      </p:sp>
      <p:pic>
        <p:nvPicPr>
          <p:cNvPr id="792" name="Google Shape;792;p141"/>
          <p:cNvPicPr preferRelativeResize="0"/>
          <p:nvPr/>
        </p:nvPicPr>
        <p:blipFill>
          <a:blip r:embed="rId3">
            <a:alphaModFix/>
          </a:blip>
          <a:stretch>
            <a:fillRect/>
          </a:stretch>
        </p:blipFill>
        <p:spPr>
          <a:xfrm>
            <a:off x="152400" y="1170125"/>
            <a:ext cx="8839201" cy="216522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Trigger Render</a:t>
            </a:r>
            <a:endParaRPr/>
          </a:p>
        </p:txBody>
      </p:sp>
      <p:sp>
        <p:nvSpPr>
          <p:cNvPr id="798" name="Google Shape;798;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Pemicu render biasanya terjadi karena dua hal</a:t>
            </a:r>
            <a:endParaRPr/>
          </a:p>
          <a:p>
            <a:pPr indent="-342900" lvl="0" marL="457200" rtl="0" algn="l">
              <a:spcBef>
                <a:spcPts val="0"/>
              </a:spcBef>
              <a:spcAft>
                <a:spcPts val="0"/>
              </a:spcAft>
              <a:buSzPts val="1800"/>
              <a:buChar char="●"/>
            </a:pPr>
            <a:r>
              <a:rPr lang="id"/>
              <a:t>Pertama adalah inisialisasi awal Component, yang kita lakukan menggunakan method render()</a:t>
            </a:r>
            <a:endParaRPr/>
          </a:p>
          <a:p>
            <a:pPr indent="-342900" lvl="0" marL="457200" rtl="0" algn="l">
              <a:spcBef>
                <a:spcPts val="0"/>
              </a:spcBef>
              <a:spcAft>
                <a:spcPts val="0"/>
              </a:spcAft>
              <a:buSzPts val="1800"/>
              <a:buChar char="●"/>
            </a:pPr>
            <a:r>
              <a:rPr lang="id"/>
              <a:t>Kedua adalah ketika ada pemicu perubahan State</a:t>
            </a:r>
            <a:endParaRPr/>
          </a:p>
          <a:p>
            <a:pPr indent="-342900" lvl="0" marL="457200" rtl="0" algn="l">
              <a:spcBef>
                <a:spcPts val="0"/>
              </a:spcBef>
              <a:spcAft>
                <a:spcPts val="0"/>
              </a:spcAft>
              <a:buSzPts val="1800"/>
              <a:buChar char="●"/>
            </a:pPr>
            <a:r>
              <a:rPr lang="id"/>
              <a:t>Setiap terjadi perubahan State, secara otomatis React akan mengirimkan antrian untuk memicu proses render ulang</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 Component</a:t>
            </a:r>
            <a:endParaRPr/>
          </a:p>
        </p:txBody>
      </p:sp>
      <p:sp>
        <p:nvSpPr>
          <p:cNvPr id="804" name="Google Shape;804;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Setelah proses Trigger Render terjadi, React akan memanggil Component yang kita buat untuk mencari tahu apa yang harus ditampilkan di layar</a:t>
            </a:r>
            <a:endParaRPr/>
          </a:p>
          <a:p>
            <a:pPr indent="-342900" lvl="0" marL="457200" rtl="0" algn="l">
              <a:spcBef>
                <a:spcPts val="0"/>
              </a:spcBef>
              <a:spcAft>
                <a:spcPts val="0"/>
              </a:spcAft>
              <a:buSzPts val="1800"/>
              <a:buChar char="●"/>
            </a:pPr>
            <a:r>
              <a:rPr lang="id"/>
              <a:t>Rendering adalah proses React memanggil Component yang kita buat</a:t>
            </a:r>
            <a:endParaRPr/>
          </a:p>
          <a:p>
            <a:pPr indent="-342900" lvl="0" marL="457200" rtl="0" algn="l">
              <a:spcBef>
                <a:spcPts val="0"/>
              </a:spcBef>
              <a:spcAft>
                <a:spcPts val="0"/>
              </a:spcAft>
              <a:buSzPts val="1800"/>
              <a:buChar char="●"/>
            </a:pPr>
            <a:r>
              <a:rPr lang="id"/>
              <a:t>Pada proses inisialisasi awal, React akan memanggil Root Component (paling atas)</a:t>
            </a:r>
            <a:endParaRPr/>
          </a:p>
          <a:p>
            <a:pPr indent="-342900" lvl="0" marL="457200" rtl="0" algn="l">
              <a:spcBef>
                <a:spcPts val="0"/>
              </a:spcBef>
              <a:spcAft>
                <a:spcPts val="0"/>
              </a:spcAft>
              <a:buSzPts val="1800"/>
              <a:buChar char="●"/>
            </a:pPr>
            <a:r>
              <a:rPr lang="id"/>
              <a:t>Pada saat proses render ulang, React hanya akan memanggil ulang Component yang state nya berubah</a:t>
            </a:r>
            <a:endParaRPr/>
          </a:p>
          <a:p>
            <a:pPr indent="-342900" lvl="0" marL="457200" rtl="0" algn="l">
              <a:spcBef>
                <a:spcPts val="0"/>
              </a:spcBef>
              <a:spcAft>
                <a:spcPts val="0"/>
              </a:spcAft>
              <a:buSzPts val="1800"/>
              <a:buChar char="●"/>
            </a:pPr>
            <a:r>
              <a:rPr lang="id"/>
              <a:t>Setelah proses render selesai, React akan melakukan proses Commit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175" name="Google Shape;175;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project </a:t>
            </a:r>
            <a:r>
              <a:rPr lang="id"/>
              <a:t>React</a:t>
            </a:r>
            <a:r>
              <a:rPr lang="id"/>
              <a:t>, kita akan menggunakan Vite sebagai build tool nya</a:t>
            </a:r>
            <a:endParaRPr/>
          </a:p>
          <a:p>
            <a:pPr indent="-342900" lvl="0" marL="457200" rtl="0" algn="l">
              <a:spcBef>
                <a:spcPts val="0"/>
              </a:spcBef>
              <a:spcAft>
                <a:spcPts val="0"/>
              </a:spcAft>
              <a:buSzPts val="1800"/>
              <a:buChar char="●"/>
            </a:pPr>
            <a:r>
              <a:rPr lang="id"/>
              <a:t>Kita bisa membuat project </a:t>
            </a:r>
            <a:r>
              <a:rPr lang="id"/>
              <a:t>React</a:t>
            </a:r>
            <a:r>
              <a:rPr lang="id"/>
              <a:t> menggunakan beberapa perintah</a:t>
            </a:r>
            <a:endParaRPr/>
          </a:p>
          <a:p>
            <a:pPr indent="-342900" lvl="0" marL="457200" rtl="0" algn="l">
              <a:spcBef>
                <a:spcPts val="0"/>
              </a:spcBef>
              <a:spcAft>
                <a:spcPts val="0"/>
              </a:spcAft>
              <a:buSzPts val="1800"/>
              <a:buChar char="●"/>
            </a:pPr>
            <a:r>
              <a:rPr lang="id"/>
              <a:t>Untuk membuat project </a:t>
            </a:r>
            <a:r>
              <a:rPr lang="id"/>
              <a:t>React</a:t>
            </a:r>
            <a:r>
              <a:rPr lang="id"/>
              <a:t> menggunakan JavaScript :</a:t>
            </a:r>
            <a:br>
              <a:rPr lang="id"/>
            </a:br>
            <a:r>
              <a:rPr lang="id"/>
              <a:t>npm create vite@latest nama-aplikasi -- --template react</a:t>
            </a:r>
            <a:endParaRPr/>
          </a:p>
          <a:p>
            <a:pPr indent="-342900" lvl="0" marL="457200" rtl="0" algn="l">
              <a:spcBef>
                <a:spcPts val="0"/>
              </a:spcBef>
              <a:spcAft>
                <a:spcPts val="0"/>
              </a:spcAft>
              <a:buSzPts val="1800"/>
              <a:buChar char="●"/>
            </a:pPr>
            <a:r>
              <a:rPr lang="id"/>
              <a:t>Untuk membuat project </a:t>
            </a:r>
            <a:r>
              <a:rPr lang="id"/>
              <a:t>React</a:t>
            </a:r>
            <a:r>
              <a:rPr lang="id"/>
              <a:t> menggunakan TypeScript :</a:t>
            </a:r>
            <a:br>
              <a:rPr lang="id"/>
            </a:br>
            <a:r>
              <a:rPr lang="id"/>
              <a:t>npm create vite@latest nama-aplikasi -- --template react-ts</a:t>
            </a:r>
            <a:endParaRPr/>
          </a:p>
          <a:p>
            <a:pPr indent="-342900" lvl="0" marL="457200" rtl="0" algn="l">
              <a:spcBef>
                <a:spcPts val="0"/>
              </a:spcBef>
              <a:spcAft>
                <a:spcPts val="0"/>
              </a:spcAft>
              <a:buSzPts val="1800"/>
              <a:buChar char="●"/>
            </a:pPr>
            <a:r>
              <a:rPr lang="id" u="sng">
                <a:solidFill>
                  <a:schemeClr val="hlink"/>
                </a:solidFill>
                <a:hlinkClick r:id="rId3"/>
              </a:rPr>
              <a:t>https://vite.dev/guide/#scaffolding-your-first-vite-project</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Commit Changes</a:t>
            </a:r>
            <a:endParaRPr/>
          </a:p>
        </p:txBody>
      </p:sp>
      <p:sp>
        <p:nvSpPr>
          <p:cNvPr id="810" name="Google Shape;810;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Setelah proses render selesai, React akan melakukan proses commit changes (menyimpan perubahan) ke DOM</a:t>
            </a:r>
            <a:endParaRPr/>
          </a:p>
          <a:p>
            <a:pPr indent="-342900" lvl="0" marL="457200" rtl="0" algn="l">
              <a:spcBef>
                <a:spcPts val="0"/>
              </a:spcBef>
              <a:spcAft>
                <a:spcPts val="0"/>
              </a:spcAft>
              <a:buSzPts val="1800"/>
              <a:buChar char="●"/>
            </a:pPr>
            <a:r>
              <a:rPr lang="id"/>
              <a:t>Untuk inisialisasi awal, karena baru pertama kali, artinya element di DOM belum ada, maka React akan menggunakan appendChild() untuk menambahkan element ke DOM</a:t>
            </a:r>
            <a:endParaRPr/>
          </a:p>
          <a:p>
            <a:pPr indent="-342900" lvl="0" marL="457200" rtl="0" algn="l">
              <a:spcBef>
                <a:spcPts val="0"/>
              </a:spcBef>
              <a:spcAft>
                <a:spcPts val="0"/>
              </a:spcAft>
              <a:buSzPts val="1800"/>
              <a:buChar char="●"/>
            </a:pPr>
            <a:r>
              <a:rPr lang="id"/>
              <a:t>Sedangkan untuk proses render ulang, React akan mencoba melakukan perubahan seminimal mungkin untuk menyamakan DOM saat ini dengan hasil rendering</a:t>
            </a:r>
            <a:endParaRPr/>
          </a:p>
          <a:p>
            <a:pPr indent="-342900" lvl="0" marL="457200" rtl="0" algn="l">
              <a:spcBef>
                <a:spcPts val="0"/>
              </a:spcBef>
              <a:spcAft>
                <a:spcPts val="0"/>
              </a:spcAft>
              <a:buSzPts val="1800"/>
              <a:buChar char="●"/>
            </a:pPr>
            <a:r>
              <a:rPr lang="id"/>
              <a:t>React hanya akan mengubah element di DOM, jika memang element tersebut berbeda dari hasil rendering</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4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Snapshot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Snapshot</a:t>
            </a:r>
            <a:endParaRPr/>
          </a:p>
        </p:txBody>
      </p:sp>
      <p:sp>
        <p:nvSpPr>
          <p:cNvPr id="821" name="Google Shape;821;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Variable State sekilas mungkin terlihat seperti variable JavaScript biasa</a:t>
            </a:r>
            <a:endParaRPr/>
          </a:p>
          <a:p>
            <a:pPr indent="-342900" lvl="0" marL="457200" rtl="0" algn="l">
              <a:spcBef>
                <a:spcPts val="0"/>
              </a:spcBef>
              <a:spcAft>
                <a:spcPts val="0"/>
              </a:spcAft>
              <a:buSzPts val="1800"/>
              <a:buChar char="●"/>
            </a:pPr>
            <a:r>
              <a:rPr lang="id"/>
              <a:t>Tapi sebenarnya, State itu mirip seperti snapshot (kondisi saat itu). Mengubah nilai variable State tidak akan mengubah Snapshot, melainkan akan memicu render ulang untuk membuat Snapshot baru</a:t>
            </a:r>
            <a:endParaRPr/>
          </a:p>
          <a:p>
            <a:pPr indent="-342900" lvl="0" marL="457200" rtl="0" algn="l">
              <a:spcBef>
                <a:spcPts val="0"/>
              </a:spcBef>
              <a:spcAft>
                <a:spcPts val="0"/>
              </a:spcAft>
              <a:buSzPts val="1800"/>
              <a:buChar char="●"/>
            </a:pPr>
            <a:r>
              <a:rPr lang="id"/>
              <a:t>Kita mungkin berpikir bahwa tampilan web berubah secara langsung karena response dari event yang dilakukan oleh pengguna, seperti klik tombol</a:t>
            </a:r>
            <a:endParaRPr/>
          </a:p>
          <a:p>
            <a:pPr indent="-342900" lvl="0" marL="457200" rtl="0" algn="l">
              <a:spcBef>
                <a:spcPts val="0"/>
              </a:spcBef>
              <a:spcAft>
                <a:spcPts val="0"/>
              </a:spcAft>
              <a:buSzPts val="1800"/>
              <a:buChar char="●"/>
            </a:pPr>
            <a:r>
              <a:rPr lang="id"/>
              <a:t>Namun sebenarnya tidak seperti itu, kita sudah tahu di materi sebelumnya, ketika terjadi perubahan State, itu akan memicu render ulang, sehingga akan membuat Snapshot baru yang ditampilkan di layar</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Kesalahan Mengubah State</a:t>
            </a:r>
            <a:endParaRPr/>
          </a:p>
        </p:txBody>
      </p:sp>
      <p:sp>
        <p:nvSpPr>
          <p:cNvPr id="827" name="Google Shape;827;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Paham tentang Snapshot ini, akan memberi gambaran cara pandang kita terhadap data di State</a:t>
            </a:r>
            <a:endParaRPr/>
          </a:p>
          <a:p>
            <a:pPr indent="-342900" lvl="0" marL="457200" rtl="0" algn="l">
              <a:spcBef>
                <a:spcPts val="0"/>
              </a:spcBef>
              <a:spcAft>
                <a:spcPts val="0"/>
              </a:spcAft>
              <a:buSzPts val="1800"/>
              <a:buChar char="●"/>
            </a:pPr>
            <a:r>
              <a:rPr lang="id"/>
              <a:t>Berikut adalah contoh kesalahan yang biasa dilakukan ketika mengubah State</a:t>
            </a:r>
            <a:endParaRPr/>
          </a:p>
          <a:p>
            <a:pPr indent="-342900" lvl="0" marL="457200" rtl="0" algn="l">
              <a:spcBef>
                <a:spcPts val="0"/>
              </a:spcBef>
              <a:spcAft>
                <a:spcPts val="0"/>
              </a:spcAft>
              <a:buSzPts val="1800"/>
              <a:buChar char="●"/>
            </a:pPr>
            <a:r>
              <a:rPr lang="id"/>
              <a:t>Kita berpikir jika mengubah State, saat itu juga data akan berubah, padahal mengubah State sebenarnya hanyalah mentrigger render ulang dengan nilai state yang baru</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form/Counter.jsx</a:t>
            </a:r>
            <a:endParaRPr/>
          </a:p>
        </p:txBody>
      </p:sp>
      <p:pic>
        <p:nvPicPr>
          <p:cNvPr id="833" name="Google Shape;833;p148"/>
          <p:cNvPicPr preferRelativeResize="0"/>
          <p:nvPr/>
        </p:nvPicPr>
        <p:blipFill>
          <a:blip r:embed="rId3">
            <a:alphaModFix/>
          </a:blip>
          <a:stretch>
            <a:fillRect/>
          </a:stretch>
        </p:blipFill>
        <p:spPr>
          <a:xfrm>
            <a:off x="152400" y="1170125"/>
            <a:ext cx="6794726" cy="38209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Counter Tidak Berubah 3x?</a:t>
            </a:r>
            <a:endParaRPr/>
          </a:p>
        </p:txBody>
      </p:sp>
      <p:sp>
        <p:nvSpPr>
          <p:cNvPr id="839" name="Google Shape;839;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Hal ini dikarenakan, setCounter() tidak akan mengubah data counter yang ada di Snapshot saat ini</a:t>
            </a:r>
            <a:endParaRPr/>
          </a:p>
          <a:p>
            <a:pPr indent="-342900" lvl="0" marL="457200" rtl="0" algn="l">
              <a:spcBef>
                <a:spcPts val="0"/>
              </a:spcBef>
              <a:spcAft>
                <a:spcPts val="0"/>
              </a:spcAft>
              <a:buSzPts val="1800"/>
              <a:buChar char="●"/>
            </a:pPr>
            <a:r>
              <a:rPr lang="id"/>
              <a:t>setCounter() hanya akan melakukan render ulang dengan data counter yang baru</a:t>
            </a:r>
            <a:endParaRPr/>
          </a:p>
          <a:p>
            <a:pPr indent="-342900" lvl="0" marL="457200" rtl="0" algn="l">
              <a:spcBef>
                <a:spcPts val="0"/>
              </a:spcBef>
              <a:spcAft>
                <a:spcPts val="0"/>
              </a:spcAft>
              <a:buSzPts val="1800"/>
              <a:buChar char="●"/>
            </a:pPr>
            <a:r>
              <a:rPr lang="id"/>
              <a:t>Saat kita memanggil setCounter() sebanyak 3x, bukan berarti React akan melakukan render ulang sebanyak 3x, React akan menunggu sampai Event Handler selesai, jika ada perubahan State, maka akan dilakukan render ulang</a:t>
            </a:r>
            <a:endParaRPr/>
          </a:p>
          <a:p>
            <a:pPr indent="-342900" lvl="0" marL="457200" rtl="0" algn="l">
              <a:spcBef>
                <a:spcPts val="0"/>
              </a:spcBef>
              <a:spcAft>
                <a:spcPts val="0"/>
              </a:spcAft>
              <a:buSzPts val="1800"/>
              <a:buChar char="●"/>
            </a:pPr>
            <a:r>
              <a:rPr lang="id"/>
              <a:t>Artinya render ulang akan dilakukan sekali saja, walaupun kita mengubah State berkali-kali</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form/Counter.jsx</a:t>
            </a:r>
            <a:endParaRPr/>
          </a:p>
        </p:txBody>
      </p:sp>
      <p:pic>
        <p:nvPicPr>
          <p:cNvPr id="845" name="Google Shape;845;p150"/>
          <p:cNvPicPr preferRelativeResize="0"/>
          <p:nvPr/>
        </p:nvPicPr>
        <p:blipFill>
          <a:blip r:embed="rId3">
            <a:alphaModFix/>
          </a:blip>
          <a:stretch>
            <a:fillRect/>
          </a:stretch>
        </p:blipFill>
        <p:spPr>
          <a:xfrm>
            <a:off x="152400" y="1170125"/>
            <a:ext cx="6760187" cy="38209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5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State Updates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 Updates</a:t>
            </a:r>
            <a:endParaRPr/>
          </a:p>
        </p:txBody>
      </p:sp>
      <p:sp>
        <p:nvSpPr>
          <p:cNvPr id="856" name="Google Shape;856;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yang sebelumnya dibahas, melakukan update State berkali-kali, tidak akan mengubah data State di Snapshot saat itu, melainkan hanya memicu untuk render ulang dengan data State baru</a:t>
            </a:r>
            <a:endParaRPr/>
          </a:p>
          <a:p>
            <a:pPr indent="-342900" lvl="0" marL="457200" rtl="0" algn="l">
              <a:spcBef>
                <a:spcPts val="0"/>
              </a:spcBef>
              <a:spcAft>
                <a:spcPts val="0"/>
              </a:spcAft>
              <a:buSzPts val="1800"/>
              <a:buChar char="●"/>
            </a:pPr>
            <a:r>
              <a:rPr lang="id"/>
              <a:t>Tapi, kadang-kadang, kita memang mungkin ada keperluan untuk mengubah data di State yang sama berkali-kali</a:t>
            </a:r>
            <a:endParaRPr/>
          </a:p>
          <a:p>
            <a:pPr indent="-342900" lvl="0" marL="457200" rtl="0" algn="l">
              <a:spcBef>
                <a:spcPts val="0"/>
              </a:spcBef>
              <a:spcAft>
                <a:spcPts val="0"/>
              </a:spcAft>
              <a:buSzPts val="1800"/>
              <a:buChar char="●"/>
            </a:pPr>
            <a:r>
              <a:rPr lang="id"/>
              <a:t>Dan jika kita memang ingin mengubah data di State dengan data yang harapannya sudah diubah sebelumnya (walaupun belum di render ulang)</a:t>
            </a:r>
            <a:endParaRPr/>
          </a:p>
          <a:p>
            <a:pPr indent="-342900" lvl="0" marL="457200" rtl="0" algn="l">
              <a:spcBef>
                <a:spcPts val="0"/>
              </a:spcBef>
              <a:spcAft>
                <a:spcPts val="0"/>
              </a:spcAft>
              <a:buSzPts val="1800"/>
              <a:buChar char="●"/>
            </a:pPr>
            <a:r>
              <a:rPr lang="id"/>
              <a:t>Kita bisa menggunakan lambda sebagai parameter ketika memanggil function untuk update data State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State Updates</a:t>
            </a:r>
            <a:endParaRPr/>
          </a:p>
        </p:txBody>
      </p:sp>
      <p:pic>
        <p:nvPicPr>
          <p:cNvPr id="862" name="Google Shape;862;p153"/>
          <p:cNvPicPr preferRelativeResize="0"/>
          <p:nvPr/>
        </p:nvPicPr>
        <p:blipFill>
          <a:blip r:embed="rId3">
            <a:alphaModFix/>
          </a:blip>
          <a:stretch>
            <a:fillRect/>
          </a:stretch>
        </p:blipFill>
        <p:spPr>
          <a:xfrm>
            <a:off x="152400" y="1170125"/>
            <a:ext cx="6071494"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Project</a:t>
            </a:r>
            <a:endParaRPr/>
          </a:p>
        </p:txBody>
      </p:sp>
      <p:pic>
        <p:nvPicPr>
          <p:cNvPr id="181" name="Google Shape;181;p37"/>
          <p:cNvPicPr preferRelativeResize="0"/>
          <p:nvPr/>
        </p:nvPicPr>
        <p:blipFill>
          <a:blip r:embed="rId3">
            <a:alphaModFix/>
          </a:blip>
          <a:stretch>
            <a:fillRect/>
          </a:stretch>
        </p:blipFill>
        <p:spPr>
          <a:xfrm>
            <a:off x="152400" y="1170125"/>
            <a:ext cx="8763000" cy="32575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5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Object di State</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Object di State</a:t>
            </a:r>
            <a:endParaRPr/>
          </a:p>
        </p:txBody>
      </p:sp>
      <p:sp>
        <p:nvSpPr>
          <p:cNvPr id="873" name="Google Shape;873;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State bisa menyimpan jenis data JavaScript apapun, termasuk Object</a:t>
            </a:r>
            <a:endParaRPr/>
          </a:p>
          <a:p>
            <a:pPr indent="-342900" lvl="0" marL="457200" rtl="0" algn="l">
              <a:spcBef>
                <a:spcPts val="0"/>
              </a:spcBef>
              <a:spcAft>
                <a:spcPts val="0"/>
              </a:spcAft>
              <a:buSzPts val="1800"/>
              <a:buChar char="●"/>
            </a:pPr>
            <a:r>
              <a:rPr lang="id"/>
              <a:t>Tapi kita tidak disarankan untuk mengubah object yang terdapat di State</a:t>
            </a:r>
            <a:endParaRPr/>
          </a:p>
          <a:p>
            <a:pPr indent="-342900" lvl="0" marL="457200" rtl="0" algn="l">
              <a:spcBef>
                <a:spcPts val="0"/>
              </a:spcBef>
              <a:spcAft>
                <a:spcPts val="0"/>
              </a:spcAft>
              <a:buSzPts val="1800"/>
              <a:buChar char="●"/>
            </a:pPr>
            <a:r>
              <a:rPr lang="id"/>
              <a:t>Jika kita ingin mengubah object di State, kita disarankan membuat object baru lalu mengubah data di State tersebut dengan object baru</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Immutable Data</a:t>
            </a:r>
            <a:endParaRPr/>
          </a:p>
        </p:txBody>
      </p:sp>
      <p:sp>
        <p:nvSpPr>
          <p:cNvPr id="879" name="Google Shape;879;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d"/>
              <a:t>Saat kita membuat data di State, kita harus memperlakukan data di State sebagai Immutable data (tidak bisa berubah)</a:t>
            </a:r>
            <a:endParaRPr/>
          </a:p>
          <a:p>
            <a:pPr indent="-342900" lvl="0" marL="457200" rtl="0" algn="l">
              <a:spcBef>
                <a:spcPts val="0"/>
              </a:spcBef>
              <a:spcAft>
                <a:spcPts val="0"/>
              </a:spcAft>
              <a:buSzPts val="1800"/>
              <a:buChar char="●"/>
            </a:pPr>
            <a:r>
              <a:rPr lang="id"/>
              <a:t>Artinya data di State hanya digunakan untuk dibaca (read only)</a:t>
            </a:r>
            <a:endParaRPr/>
          </a:p>
          <a:p>
            <a:pPr indent="-342900" lvl="0" marL="457200" rtl="0" algn="l">
              <a:spcBef>
                <a:spcPts val="0"/>
              </a:spcBef>
              <a:spcAft>
                <a:spcPts val="0"/>
              </a:spcAft>
              <a:buSzPts val="1800"/>
              <a:buChar char="●"/>
            </a:pPr>
            <a:r>
              <a:rPr lang="id"/>
              <a:t>Jika kita ingin mengubah data di State, maka kita harus ubah menggunakan data baru, yang artinya data lama tidak dimodifikasi</a:t>
            </a:r>
            <a:endParaRPr/>
          </a:p>
          <a:p>
            <a:pPr indent="-342900" lvl="0" marL="457200" rtl="0" algn="l">
              <a:spcBef>
                <a:spcPts val="0"/>
              </a:spcBef>
              <a:spcAft>
                <a:spcPts val="0"/>
              </a:spcAft>
              <a:buSzPts val="1800"/>
              <a:buChar char="●"/>
            </a:pPr>
            <a:r>
              <a:rPr lang="id"/>
              <a:t>Ini adalah praktek yang biasa dilakukan di React. Walaupun pada kenyataannya object di JavaScript tidak immutable</a:t>
            </a:r>
            <a:endParaRPr/>
          </a:p>
          <a:p>
            <a:pPr indent="-342900" lvl="0" marL="457200" rtl="0" algn="l">
              <a:spcBef>
                <a:spcPts val="0"/>
              </a:spcBef>
              <a:spcAft>
                <a:spcPts val="0"/>
              </a:spcAft>
              <a:buSzPts val="1800"/>
              <a:buChar char="●"/>
            </a:pPr>
            <a:r>
              <a:rPr lang="id"/>
              <a:t>Hal ini direkomendasikan agar kita tidak salah mengubah data langsung, padahal kita tahu bahwa mengubah data tidak akan memicu proses render ulang</a:t>
            </a:r>
            <a:endParaRPr/>
          </a:p>
          <a:p>
            <a:pPr indent="-342900" lvl="0" marL="457200" rtl="0" algn="l">
              <a:spcBef>
                <a:spcPts val="0"/>
              </a:spcBef>
              <a:spcAft>
                <a:spcPts val="0"/>
              </a:spcAft>
              <a:buSzPts val="1800"/>
              <a:buChar char="●"/>
            </a:pPr>
            <a:r>
              <a:rPr lang="id"/>
              <a:t>Untungnya di JavaScript kita bisa menggunakan Spread Syntax untuk membantu meng-copy attribute di Object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885" name="Google Shape;885;p1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halaman baru dengan file </a:t>
            </a:r>
            <a:endParaRPr/>
          </a:p>
          <a:p>
            <a:pPr indent="-342900" lvl="0" marL="457200" rtl="0" algn="l">
              <a:spcBef>
                <a:spcPts val="0"/>
              </a:spcBef>
              <a:spcAft>
                <a:spcPts val="0"/>
              </a:spcAft>
              <a:buSzPts val="1800"/>
              <a:buChar char="●"/>
            </a:pPr>
            <a:r>
              <a:rPr lang="id"/>
              <a:t>contact.html</a:t>
            </a:r>
            <a:endParaRPr/>
          </a:p>
          <a:p>
            <a:pPr indent="-342900" lvl="0" marL="457200" rtl="0" algn="l">
              <a:spcBef>
                <a:spcPts val="0"/>
              </a:spcBef>
              <a:spcAft>
                <a:spcPts val="0"/>
              </a:spcAft>
              <a:buSzPts val="1800"/>
              <a:buChar char="●"/>
            </a:pPr>
            <a:r>
              <a:rPr lang="id"/>
              <a:t>src/contact/main.jsx</a:t>
            </a:r>
            <a:endParaRPr/>
          </a:p>
          <a:p>
            <a:pPr indent="-342900" lvl="0" marL="457200" rtl="0" algn="l">
              <a:spcBef>
                <a:spcPts val="0"/>
              </a:spcBef>
              <a:spcAft>
                <a:spcPts val="0"/>
              </a:spcAft>
              <a:buSzPts val="1800"/>
              <a:buChar char="●"/>
            </a:pPr>
            <a:r>
              <a:rPr lang="id"/>
              <a:t>src/contact/ContactForm.jsx</a:t>
            </a:r>
            <a:endParaRPr/>
          </a:p>
          <a:p>
            <a:pPr indent="-342900" lvl="0" marL="457200" rtl="0" algn="l">
              <a:spcBef>
                <a:spcPts val="0"/>
              </a:spcBef>
              <a:spcAft>
                <a:spcPts val="0"/>
              </a:spcAft>
              <a:buSzPts val="1800"/>
              <a:buChar char="●"/>
            </a:pPr>
            <a:r>
              <a:rPr lang="id"/>
              <a:t>Registrasikan ke vite.config.js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contact/ContactForm.jsx (1)</a:t>
            </a:r>
            <a:endParaRPr/>
          </a:p>
        </p:txBody>
      </p:sp>
      <p:pic>
        <p:nvPicPr>
          <p:cNvPr id="891" name="Google Shape;891;p158"/>
          <p:cNvPicPr preferRelativeResize="0"/>
          <p:nvPr/>
        </p:nvPicPr>
        <p:blipFill>
          <a:blip r:embed="rId3">
            <a:alphaModFix/>
          </a:blip>
          <a:stretch>
            <a:fillRect/>
          </a:stretch>
        </p:blipFill>
        <p:spPr>
          <a:xfrm>
            <a:off x="152400" y="1170125"/>
            <a:ext cx="7658528" cy="38209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contact/ContactForm.jsx (2)</a:t>
            </a:r>
            <a:endParaRPr/>
          </a:p>
        </p:txBody>
      </p:sp>
      <p:pic>
        <p:nvPicPr>
          <p:cNvPr id="897" name="Google Shape;897;p159"/>
          <p:cNvPicPr preferRelativeResize="0"/>
          <p:nvPr/>
        </p:nvPicPr>
        <p:blipFill>
          <a:blip r:embed="rId3">
            <a:alphaModFix/>
          </a:blip>
          <a:stretch>
            <a:fillRect/>
          </a:stretch>
        </p:blipFill>
        <p:spPr>
          <a:xfrm>
            <a:off x="152400" y="1170125"/>
            <a:ext cx="8839199" cy="333569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Object</a:t>
            </a:r>
            <a:endParaRPr/>
          </a:p>
        </p:txBody>
      </p:sp>
      <p:sp>
        <p:nvSpPr>
          <p:cNvPr id="903" name="Google Shape;903;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ada kasus kita menggunakan Nested Object</a:t>
            </a:r>
            <a:endParaRPr/>
          </a:p>
          <a:p>
            <a:pPr indent="-342900" lvl="0" marL="457200" rtl="0" algn="l">
              <a:spcBef>
                <a:spcPts val="0"/>
              </a:spcBef>
              <a:spcAft>
                <a:spcPts val="0"/>
              </a:spcAft>
              <a:buSzPts val="1800"/>
              <a:buChar char="●"/>
            </a:pPr>
            <a:r>
              <a:rPr lang="id"/>
              <a:t>Sama seperti sebelumnya, kita disarankan untuk selalu membuat object baru ketika mengubah State</a:t>
            </a:r>
            <a:endParaRPr/>
          </a:p>
          <a:p>
            <a:pPr indent="-342900" lvl="0" marL="457200" rtl="0" algn="l">
              <a:spcBef>
                <a:spcPts val="0"/>
              </a:spcBef>
              <a:spcAft>
                <a:spcPts val="0"/>
              </a:spcAft>
              <a:buSzPts val="1800"/>
              <a:buChar char="●"/>
            </a:pPr>
            <a:r>
              <a:rPr lang="id"/>
              <a:t>Kadang memang menyulitkan ketika Nested Object nya terlalu besar, oleh karena itu disarankan tidak terlalu dalam membuat Nested Object nya</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Immer Library</a:t>
            </a:r>
            <a:endParaRPr/>
          </a:p>
        </p:txBody>
      </p:sp>
      <p:sp>
        <p:nvSpPr>
          <p:cNvPr id="909" name="Google Shape;909;p1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Salah satu library yang sering digunakan ketika develop aplikasi menggunakan React adalah Immer</a:t>
            </a:r>
            <a:endParaRPr/>
          </a:p>
          <a:p>
            <a:pPr indent="-342900" lvl="0" marL="457200" rtl="0" algn="l">
              <a:spcBef>
                <a:spcPts val="0"/>
              </a:spcBef>
              <a:spcAft>
                <a:spcPts val="0"/>
              </a:spcAft>
              <a:buSzPts val="1800"/>
              <a:buChar char="●"/>
            </a:pPr>
            <a:r>
              <a:rPr lang="id"/>
              <a:t>Immer adalah library yang digunakan untuk membuat immutable object dari object saat ini</a:t>
            </a:r>
            <a:endParaRPr/>
          </a:p>
          <a:p>
            <a:pPr indent="-342900" lvl="0" marL="457200" rtl="0" algn="l">
              <a:spcBef>
                <a:spcPts val="0"/>
              </a:spcBef>
              <a:spcAft>
                <a:spcPts val="0"/>
              </a:spcAft>
              <a:buSzPts val="1800"/>
              <a:buChar char="●"/>
            </a:pPr>
            <a:r>
              <a:rPr lang="id"/>
              <a:t>Menggunakan Immer akan lebih mudah dibandingkan menggunakan Spread Syntax, terutama untuk Object yang kompleks dan Nested</a:t>
            </a:r>
            <a:endParaRPr/>
          </a:p>
          <a:p>
            <a:pPr indent="-342900" lvl="0" marL="457200" rtl="0" algn="l">
              <a:spcBef>
                <a:spcPts val="0"/>
              </a:spcBef>
              <a:spcAft>
                <a:spcPts val="0"/>
              </a:spcAft>
              <a:buSzPts val="1800"/>
              <a:buChar char="●"/>
            </a:pPr>
            <a:r>
              <a:rPr lang="id" u="sng">
                <a:solidFill>
                  <a:schemeClr val="hlink"/>
                </a:solidFill>
                <a:hlinkClick r:id="rId3"/>
              </a:rPr>
              <a:t>https://github.com/immerjs/immer</a:t>
            </a:r>
            <a:r>
              <a:rPr lang="id"/>
              <a:t>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Kerja Library Immer </a:t>
            </a:r>
            <a:endParaRPr/>
          </a:p>
        </p:txBody>
      </p:sp>
      <p:pic>
        <p:nvPicPr>
          <p:cNvPr id="915" name="Google Shape;915;p162"/>
          <p:cNvPicPr preferRelativeResize="0"/>
          <p:nvPr/>
        </p:nvPicPr>
        <p:blipFill>
          <a:blip r:embed="rId3">
            <a:alphaModFix/>
          </a:blip>
          <a:stretch>
            <a:fillRect/>
          </a:stretch>
        </p:blipFill>
        <p:spPr>
          <a:xfrm>
            <a:off x="152400" y="1170125"/>
            <a:ext cx="8839197" cy="3434660"/>
          </a:xfrm>
          <a:prstGeom prst="rect">
            <a:avLst/>
          </a:prstGeom>
          <a:noFill/>
          <a:ln>
            <a:noFill/>
          </a:ln>
        </p:spPr>
      </p:pic>
      <p:sp>
        <p:nvSpPr>
          <p:cNvPr id="916" name="Google Shape;916;p162"/>
          <p:cNvSpPr txBox="1"/>
          <p:nvPr/>
        </p:nvSpPr>
        <p:spPr>
          <a:xfrm>
            <a:off x="0" y="4532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https://immerjs.github.io/immer/</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Use Immer Library</a:t>
            </a:r>
            <a:endParaRPr/>
          </a:p>
        </p:txBody>
      </p:sp>
      <p:sp>
        <p:nvSpPr>
          <p:cNvPr id="922" name="Google Shape;922;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Library Immer juga bisa diintegrasikan dengan React State dengan mudah</a:t>
            </a:r>
            <a:endParaRPr/>
          </a:p>
          <a:p>
            <a:pPr indent="-342900" lvl="0" marL="457200" rtl="0" algn="l">
              <a:spcBef>
                <a:spcPts val="0"/>
              </a:spcBef>
              <a:spcAft>
                <a:spcPts val="0"/>
              </a:spcAft>
              <a:buSzPts val="1800"/>
              <a:buChar char="●"/>
            </a:pPr>
            <a:r>
              <a:rPr lang="id"/>
              <a:t>Kita bisa menggunakan library Use-Immer</a:t>
            </a:r>
            <a:endParaRPr/>
          </a:p>
          <a:p>
            <a:pPr indent="-342900" lvl="0" marL="457200" rtl="0" algn="l">
              <a:spcBef>
                <a:spcPts val="0"/>
              </a:spcBef>
              <a:spcAft>
                <a:spcPts val="0"/>
              </a:spcAft>
              <a:buSzPts val="1800"/>
              <a:buChar char="●"/>
            </a:pPr>
            <a:r>
              <a:rPr lang="id" u="sng">
                <a:solidFill>
                  <a:schemeClr val="hlink"/>
                </a:solidFill>
                <a:hlinkClick r:id="rId3"/>
              </a:rPr>
              <a:t>https://github.com/immerjs/use-immer</a:t>
            </a:r>
            <a:r>
              <a:rPr lang="id"/>
              <a:t> </a:t>
            </a:r>
            <a:endParaRPr/>
          </a:p>
          <a:p>
            <a:pPr indent="-342900" lvl="0" marL="457200" rtl="0" algn="l">
              <a:spcBef>
                <a:spcPts val="0"/>
              </a:spcBef>
              <a:spcAft>
                <a:spcPts val="0"/>
              </a:spcAft>
              <a:buSzPts val="1800"/>
              <a:buChar char="●"/>
            </a:pPr>
            <a:r>
              <a:rPr lang="id"/>
              <a:t>Kita cukup mengganti useState() menjadi useImmer()</a:t>
            </a:r>
            <a:endParaRPr/>
          </a:p>
          <a:p>
            <a:pPr indent="-342900" lvl="0" marL="457200" rtl="0" algn="l">
              <a:spcBef>
                <a:spcPts val="0"/>
              </a:spcBef>
              <a:spcAft>
                <a:spcPts val="0"/>
              </a:spcAft>
              <a:buSzPts val="1800"/>
              <a:buChar char="●"/>
            </a:pPr>
            <a:r>
              <a:rPr lang="id"/>
              <a:t>Dan untuk mengupdate Object di State, kita bisa menggunakan Function sebagai parameter di Update Method nya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Folder</a:t>
            </a:r>
            <a:endParaRPr/>
          </a:p>
        </p:txBody>
      </p:sp>
      <p:pic>
        <p:nvPicPr>
          <p:cNvPr id="187" name="Google Shape;187;p38"/>
          <p:cNvPicPr preferRelativeResize="0"/>
          <p:nvPr/>
        </p:nvPicPr>
        <p:blipFill>
          <a:blip r:embed="rId3">
            <a:alphaModFix/>
          </a:blip>
          <a:stretch>
            <a:fillRect/>
          </a:stretch>
        </p:blipFill>
        <p:spPr>
          <a:xfrm>
            <a:off x="152400" y="1170125"/>
            <a:ext cx="4513181" cy="3820976"/>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Menambah Library Immer</a:t>
            </a:r>
            <a:endParaRPr/>
          </a:p>
        </p:txBody>
      </p:sp>
      <p:sp>
        <p:nvSpPr>
          <p:cNvPr id="928" name="Google Shape;928;p1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npm install immer use-immer</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contact/ContactForm.jsx</a:t>
            </a:r>
            <a:endParaRPr/>
          </a:p>
        </p:txBody>
      </p:sp>
      <p:pic>
        <p:nvPicPr>
          <p:cNvPr id="934" name="Google Shape;934;p165"/>
          <p:cNvPicPr preferRelativeResize="0"/>
          <p:nvPr/>
        </p:nvPicPr>
        <p:blipFill>
          <a:blip r:embed="rId3">
            <a:alphaModFix/>
          </a:blip>
          <a:stretch>
            <a:fillRect/>
          </a:stretch>
        </p:blipFill>
        <p:spPr>
          <a:xfrm>
            <a:off x="152400" y="1170125"/>
            <a:ext cx="7431081" cy="3820976"/>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6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Array di State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Array di State</a:t>
            </a:r>
            <a:endParaRPr/>
          </a:p>
        </p:txBody>
      </p:sp>
      <p:sp>
        <p:nvSpPr>
          <p:cNvPr id="945" name="Google Shape;945;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Sama seperti Object, Array di State juga harus kita perlakukan sebagai Immutable data</a:t>
            </a:r>
            <a:endParaRPr/>
          </a:p>
          <a:p>
            <a:pPr indent="-342900" lvl="0" marL="457200" rtl="0" algn="l">
              <a:spcBef>
                <a:spcPts val="0"/>
              </a:spcBef>
              <a:spcAft>
                <a:spcPts val="0"/>
              </a:spcAft>
              <a:buSzPts val="1800"/>
              <a:buChar char="●"/>
            </a:pPr>
            <a:r>
              <a:rPr lang="id"/>
              <a:t>Artinya operasi menambah data, mengubah atau menghapus data di Array, kita harus buat Array baru untuk di update ke State</a:t>
            </a:r>
            <a:endParaRPr/>
          </a:p>
          <a:p>
            <a:pPr indent="-342900" lvl="0" marL="457200" rtl="0" algn="l">
              <a:spcBef>
                <a:spcPts val="0"/>
              </a:spcBef>
              <a:spcAft>
                <a:spcPts val="0"/>
              </a:spcAft>
              <a:buSzPts val="1800"/>
              <a:buChar char="●"/>
            </a:pPr>
            <a:r>
              <a:rPr lang="id"/>
              <a:t>Hal ini memang agak menyulitkan, oleh karena itu dengan bantuan library seperti Immer, hal ini jadi lebih mudah</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Array</a:t>
            </a:r>
            <a:endParaRPr/>
          </a:p>
        </p:txBody>
      </p:sp>
      <p:graphicFrame>
        <p:nvGraphicFramePr>
          <p:cNvPr id="951" name="Google Shape;951;p168"/>
          <p:cNvGraphicFramePr/>
          <p:nvPr/>
        </p:nvGraphicFramePr>
        <p:xfrm>
          <a:off x="952500" y="1317025"/>
          <a:ext cx="3000000" cy="3000000"/>
        </p:xfrm>
        <a:graphic>
          <a:graphicData uri="http://schemas.openxmlformats.org/drawingml/2006/table">
            <a:tbl>
              <a:tblPr>
                <a:noFill/>
                <a:tableStyleId>{0005B8DC-D9EA-44C2-8EA7-F7E0F12F42E2}</a:tableStyleId>
              </a:tblPr>
              <a:tblGrid>
                <a:gridCol w="1430350"/>
                <a:gridCol w="2366950"/>
                <a:gridCol w="344170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lang="id">
                          <a:solidFill>
                            <a:schemeClr val="dk1"/>
                          </a:solidFill>
                        </a:rPr>
                        <a:t>Hindari</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lang="id">
                          <a:solidFill>
                            <a:schemeClr val="dk1"/>
                          </a:solidFill>
                        </a:rPr>
                        <a:t>Gunakan</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solidFill>
                      <a:srgbClr val="4A86E8"/>
                    </a:solidFill>
                  </a:tcPr>
                </a:tc>
              </a:tr>
              <a:tr h="381000">
                <a:tc>
                  <a:txBody>
                    <a:bodyPr/>
                    <a:lstStyle/>
                    <a:p>
                      <a:pPr indent="0" lvl="0" marL="0" rtl="0" algn="l">
                        <a:spcBef>
                          <a:spcPts val="0"/>
                        </a:spcBef>
                        <a:spcAft>
                          <a:spcPts val="0"/>
                        </a:spcAft>
                        <a:buNone/>
                      </a:pPr>
                      <a:r>
                        <a:rPr lang="id">
                          <a:solidFill>
                            <a:schemeClr val="dk1"/>
                          </a:solidFill>
                        </a:rPr>
                        <a:t>Menambah</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dk1"/>
                          </a:solidFill>
                        </a:rPr>
                        <a:t>push, unshift</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dk1"/>
                          </a:solidFill>
                        </a:rPr>
                        <a:t>contact, [...arr] spread syntax</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solidFill>
                            <a:schemeClr val="dk1"/>
                          </a:solidFill>
                        </a:rPr>
                        <a:t>Menghapus</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dk1"/>
                          </a:solidFill>
                        </a:rPr>
                        <a:t>pop, shift, splice</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dk1"/>
                          </a:solidFill>
                        </a:rPr>
                        <a:t>filter, slice</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solidFill>
                            <a:schemeClr val="dk1"/>
                          </a:solidFill>
                        </a:rPr>
                        <a:t>Mengubah</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dk1"/>
                          </a:solidFill>
                        </a:rPr>
                        <a:t>splice, arr[i] = …</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dk1"/>
                          </a:solidFill>
                        </a:rPr>
                        <a:t>map</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solidFill>
                            <a:schemeClr val="dk1"/>
                          </a:solidFill>
                        </a:rPr>
                        <a:t>Mengurutkan</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dk1"/>
                          </a:solidFill>
                        </a:rPr>
                        <a:t>reverse, sort</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c>
                  <a:txBody>
                    <a:bodyPr/>
                    <a:lstStyle/>
                    <a:p>
                      <a:pPr indent="0" lvl="0" marL="0" rtl="0" algn="l">
                        <a:spcBef>
                          <a:spcPts val="0"/>
                        </a:spcBef>
                        <a:spcAft>
                          <a:spcPts val="0"/>
                        </a:spcAft>
                        <a:buNone/>
                      </a:pPr>
                      <a:r>
                        <a:rPr lang="id">
                          <a:solidFill>
                            <a:schemeClr val="dk1"/>
                          </a:solidFill>
                        </a:rPr>
                        <a:t>buat array baru</a:t>
                      </a:r>
                      <a:endParaRPr>
                        <a:solidFill>
                          <a:schemeClr val="dk1"/>
                        </a:solidFill>
                      </a:endParaRPr>
                    </a:p>
                  </a:txBody>
                  <a:tcPr marT="91425" marB="91425" marR="91425" marL="91425">
                    <a:lnL cap="flat" cmpd="sng" w="9525">
                      <a:solidFill>
                        <a:srgbClr val="4A86E8"/>
                      </a:solidFill>
                      <a:prstDash val="solid"/>
                      <a:round/>
                      <a:headEnd len="sm" w="sm" type="none"/>
                      <a:tailEnd len="sm" w="sm" type="none"/>
                    </a:lnL>
                    <a:lnR cap="flat" cmpd="sng" w="9525">
                      <a:solidFill>
                        <a:srgbClr val="4A86E8"/>
                      </a:solidFill>
                      <a:prstDash val="solid"/>
                      <a:round/>
                      <a:headEnd len="sm" w="sm" type="none"/>
                      <a:tailEnd len="sm" w="sm" type="none"/>
                    </a:lnR>
                    <a:lnT cap="flat" cmpd="sng" w="9525">
                      <a:solidFill>
                        <a:srgbClr val="4A86E8"/>
                      </a:solidFill>
                      <a:prstDash val="solid"/>
                      <a:round/>
                      <a:headEnd len="sm" w="sm" type="none"/>
                      <a:tailEnd len="sm" w="sm" type="none"/>
                    </a:lnT>
                    <a:lnB cap="flat" cmpd="sng" w="9525">
                      <a:solidFill>
                        <a:srgbClr val="4A86E8"/>
                      </a:solidFill>
                      <a:prstDash val="solid"/>
                      <a:round/>
                      <a:headEnd len="sm" w="sm" type="none"/>
                      <a:tailEnd len="sm" w="sm" type="none"/>
                    </a:lnB>
                  </a:tcPr>
                </a:tc>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57" name="Google Shape;957;p1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halaman baru dengan file </a:t>
            </a:r>
            <a:endParaRPr/>
          </a:p>
          <a:p>
            <a:pPr indent="-342900" lvl="0" marL="457200" rtl="0" algn="l">
              <a:spcBef>
                <a:spcPts val="0"/>
              </a:spcBef>
              <a:spcAft>
                <a:spcPts val="0"/>
              </a:spcAft>
              <a:buSzPts val="1800"/>
              <a:buChar char="●"/>
            </a:pPr>
            <a:r>
              <a:rPr lang="id"/>
              <a:t>task.html</a:t>
            </a:r>
            <a:endParaRPr/>
          </a:p>
          <a:p>
            <a:pPr indent="-342900" lvl="0" marL="457200" rtl="0" algn="l">
              <a:spcBef>
                <a:spcPts val="0"/>
              </a:spcBef>
              <a:spcAft>
                <a:spcPts val="0"/>
              </a:spcAft>
              <a:buSzPts val="1800"/>
              <a:buChar char="●"/>
            </a:pPr>
            <a:r>
              <a:rPr lang="id"/>
              <a:t>src/task/main.jsx</a:t>
            </a:r>
            <a:endParaRPr/>
          </a:p>
          <a:p>
            <a:pPr indent="-342900" lvl="0" marL="457200" rtl="0" algn="l">
              <a:spcBef>
                <a:spcPts val="0"/>
              </a:spcBef>
              <a:spcAft>
                <a:spcPts val="0"/>
              </a:spcAft>
              <a:buSzPts val="1800"/>
              <a:buChar char="●"/>
            </a:pPr>
            <a:r>
              <a:rPr lang="id"/>
              <a:t>src/task/Task.jsx</a:t>
            </a:r>
            <a:endParaRPr/>
          </a:p>
          <a:p>
            <a:pPr indent="-342900" lvl="0" marL="457200" rtl="0" algn="l">
              <a:spcBef>
                <a:spcPts val="0"/>
              </a:spcBef>
              <a:spcAft>
                <a:spcPts val="0"/>
              </a:spcAft>
              <a:buSzPts val="1800"/>
              <a:buChar char="●"/>
            </a:pPr>
            <a:r>
              <a:rPr lang="id"/>
              <a:t>Registrasikan ke vite.config.js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task/Task.jsx (1)</a:t>
            </a:r>
            <a:endParaRPr/>
          </a:p>
        </p:txBody>
      </p:sp>
      <p:pic>
        <p:nvPicPr>
          <p:cNvPr id="963" name="Google Shape;963;p170"/>
          <p:cNvPicPr preferRelativeResize="0"/>
          <p:nvPr/>
        </p:nvPicPr>
        <p:blipFill>
          <a:blip r:embed="rId3">
            <a:alphaModFix/>
          </a:blip>
          <a:stretch>
            <a:fillRect/>
          </a:stretch>
        </p:blipFill>
        <p:spPr>
          <a:xfrm>
            <a:off x="152400" y="1170125"/>
            <a:ext cx="6954348" cy="38209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task/Task.jsx (2)</a:t>
            </a:r>
            <a:endParaRPr/>
          </a:p>
        </p:txBody>
      </p:sp>
      <p:pic>
        <p:nvPicPr>
          <p:cNvPr id="969" name="Google Shape;969;p171"/>
          <p:cNvPicPr preferRelativeResize="0"/>
          <p:nvPr/>
        </p:nvPicPr>
        <p:blipFill>
          <a:blip r:embed="rId3">
            <a:alphaModFix/>
          </a:blip>
          <a:stretch>
            <a:fillRect/>
          </a:stretch>
        </p:blipFill>
        <p:spPr>
          <a:xfrm>
            <a:off x="152400" y="1170125"/>
            <a:ext cx="7943060" cy="38209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7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Sharing State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Sharing State</a:t>
            </a:r>
            <a:endParaRPr/>
          </a:p>
        </p:txBody>
      </p:sp>
      <p:sp>
        <p:nvSpPr>
          <p:cNvPr id="980" name="Google Shape;980;p1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kita ingin membuat State untuk beberapa Component yang selalu berubah bersama-sama, atau sederhananya adalah Sharing (berbagi) State</a:t>
            </a:r>
            <a:endParaRPr/>
          </a:p>
          <a:p>
            <a:pPr indent="-342900" lvl="0" marL="457200" rtl="0" algn="l">
              <a:spcBef>
                <a:spcPts val="0"/>
              </a:spcBef>
              <a:spcAft>
                <a:spcPts val="0"/>
              </a:spcAft>
              <a:buSzPts val="1800"/>
              <a:buChar char="●"/>
            </a:pPr>
            <a:r>
              <a:rPr lang="id"/>
              <a:t>Untuk melakukan ini, kita harus mengubah lokasi State dari Component-Component itu, ke Parent Component mereka, lalu kita kirim State nya melalui Props</a:t>
            </a:r>
            <a:endParaRPr/>
          </a:p>
          <a:p>
            <a:pPr indent="-342900" lvl="0" marL="457200" rtl="0" algn="l">
              <a:spcBef>
                <a:spcPts val="0"/>
              </a:spcBef>
              <a:spcAft>
                <a:spcPts val="0"/>
              </a:spcAft>
              <a:buSzPts val="1800"/>
              <a:buChar char="●"/>
            </a:pPr>
            <a:r>
              <a:rPr lang="id"/>
              <a:t>Misal, pada Form Task sebelumnya, kita akan buat 2 Child Component, Component untuk TaskForm nya, dan Component untuk TaskList nya</a:t>
            </a:r>
            <a:endParaRPr/>
          </a:p>
          <a:p>
            <a:pPr indent="-342900" lvl="0" marL="457200" rtl="0" algn="l">
              <a:spcBef>
                <a:spcPts val="0"/>
              </a:spcBef>
              <a:spcAft>
                <a:spcPts val="0"/>
              </a:spcAft>
              <a:buSzPts val="1800"/>
              <a:buChar char="●"/>
            </a:pPr>
            <a:r>
              <a:rPr lang="id"/>
              <a:t>Kita akan share State nya dari Task ke TaskForm dan TaskList melalui Props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Update versi ReactJS</a:t>
            </a:r>
            <a:endParaRPr/>
          </a:p>
        </p:txBody>
      </p:sp>
      <p:sp>
        <p:nvSpPr>
          <p:cNvPr id="193" name="Google Shape;19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Pastikan menggunakan ReactJS yang terbaru</a:t>
            </a:r>
            <a:endParaRPr/>
          </a:p>
          <a:p>
            <a:pPr indent="-342900" lvl="0" marL="457200" rtl="0" algn="l">
              <a:spcBef>
                <a:spcPts val="0"/>
              </a:spcBef>
              <a:spcAft>
                <a:spcPts val="0"/>
              </a:spcAft>
              <a:buSzPts val="1800"/>
              <a:buChar char="●"/>
            </a:pPr>
            <a:r>
              <a:rPr lang="id" u="sng">
                <a:solidFill>
                  <a:schemeClr val="hlink"/>
                </a:solidFill>
                <a:hlinkClick r:id="rId3"/>
              </a:rPr>
              <a:t>https://www.npmjs.com/package/react</a:t>
            </a:r>
            <a:r>
              <a:rPr lang="id"/>
              <a:t> </a:t>
            </a:r>
            <a:endParaRPr/>
          </a:p>
          <a:p>
            <a:pPr indent="-342900" lvl="0" marL="457200" rtl="0" algn="l">
              <a:spcBef>
                <a:spcPts val="0"/>
              </a:spcBef>
              <a:spcAft>
                <a:spcPts val="0"/>
              </a:spcAft>
              <a:buSzPts val="1800"/>
              <a:buChar char="●"/>
            </a:pPr>
            <a:r>
              <a:rPr lang="id" u="sng">
                <a:solidFill>
                  <a:schemeClr val="hlink"/>
                </a:solidFill>
                <a:hlinkClick r:id="rId4"/>
              </a:rPr>
              <a:t>https://www.npmjs.com/package/react-dom</a:t>
            </a:r>
            <a:r>
              <a:rPr lang="id"/>
              <a:t>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task/TaskForm.jsx</a:t>
            </a:r>
            <a:endParaRPr/>
          </a:p>
        </p:txBody>
      </p:sp>
      <p:pic>
        <p:nvPicPr>
          <p:cNvPr id="986" name="Google Shape;986;p174"/>
          <p:cNvPicPr preferRelativeResize="0"/>
          <p:nvPr/>
        </p:nvPicPr>
        <p:blipFill>
          <a:blip r:embed="rId3">
            <a:alphaModFix/>
          </a:blip>
          <a:stretch>
            <a:fillRect/>
          </a:stretch>
        </p:blipFill>
        <p:spPr>
          <a:xfrm>
            <a:off x="152400" y="1170125"/>
            <a:ext cx="4275300" cy="3406150"/>
          </a:xfrm>
          <a:prstGeom prst="rect">
            <a:avLst/>
          </a:prstGeom>
          <a:noFill/>
          <a:ln>
            <a:noFill/>
          </a:ln>
        </p:spPr>
      </p:pic>
      <p:pic>
        <p:nvPicPr>
          <p:cNvPr id="987" name="Google Shape;987;p174"/>
          <p:cNvPicPr preferRelativeResize="0"/>
          <p:nvPr/>
        </p:nvPicPr>
        <p:blipFill>
          <a:blip r:embed="rId4">
            <a:alphaModFix/>
          </a:blip>
          <a:stretch>
            <a:fillRect/>
          </a:stretch>
        </p:blipFill>
        <p:spPr>
          <a:xfrm>
            <a:off x="4580100" y="1170125"/>
            <a:ext cx="4411499" cy="221676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task/TaskList.jsx</a:t>
            </a:r>
            <a:endParaRPr/>
          </a:p>
        </p:txBody>
      </p:sp>
      <p:pic>
        <p:nvPicPr>
          <p:cNvPr id="993" name="Google Shape;993;p175"/>
          <p:cNvPicPr preferRelativeResize="0"/>
          <p:nvPr/>
        </p:nvPicPr>
        <p:blipFill>
          <a:blip r:embed="rId3">
            <a:alphaModFix/>
          </a:blip>
          <a:stretch>
            <a:fillRect/>
          </a:stretch>
        </p:blipFill>
        <p:spPr>
          <a:xfrm>
            <a:off x="152400" y="1170125"/>
            <a:ext cx="5610225" cy="36957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task/Task.jsx</a:t>
            </a:r>
            <a:endParaRPr/>
          </a:p>
        </p:txBody>
      </p:sp>
      <p:pic>
        <p:nvPicPr>
          <p:cNvPr id="999" name="Google Shape;999;p176"/>
          <p:cNvPicPr preferRelativeResize="0"/>
          <p:nvPr/>
        </p:nvPicPr>
        <p:blipFill>
          <a:blip r:embed="rId3">
            <a:alphaModFix/>
          </a:blip>
          <a:stretch>
            <a:fillRect/>
          </a:stretch>
        </p:blipFill>
        <p:spPr>
          <a:xfrm>
            <a:off x="152400" y="1170125"/>
            <a:ext cx="7054783" cy="38209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7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Mempertahankan State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Mempertahankan State</a:t>
            </a:r>
            <a:endParaRPr/>
          </a:p>
        </p:txBody>
      </p:sp>
      <p:sp>
        <p:nvSpPr>
          <p:cNvPr id="1010" name="Google Shape;1010;p1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State terisolasi antar Component. React melacak State mana yang dimiliki oleh Component berdasarkan tempatnya di struktur UI</a:t>
            </a:r>
            <a:endParaRPr/>
          </a:p>
          <a:p>
            <a:pPr indent="-342900" lvl="0" marL="457200" rtl="0" algn="l">
              <a:spcBef>
                <a:spcPts val="0"/>
              </a:spcBef>
              <a:spcAft>
                <a:spcPts val="0"/>
              </a:spcAft>
              <a:buSzPts val="1800"/>
              <a:buChar char="●"/>
            </a:pPr>
            <a:r>
              <a:rPr lang="id"/>
              <a:t>Kita bisa mengatur, kapan kita ingin mempertahankan State, kapan kita akan mereset State</a:t>
            </a:r>
            <a:endParaRPr/>
          </a:p>
          <a:p>
            <a:pPr indent="-342900" lvl="0" marL="457200" rtl="0" algn="l">
              <a:spcBef>
                <a:spcPts val="0"/>
              </a:spcBef>
              <a:spcAft>
                <a:spcPts val="0"/>
              </a:spcAft>
              <a:buSzPts val="1800"/>
              <a:buChar char="●"/>
            </a:pPr>
            <a:r>
              <a:rPr lang="id"/>
              <a:t>State sendiri tidak disimpan di dalam Component. State itu disimpan di React, sedangkan ketika kita menggunakan State di Component, maka sebenarnya kita akan menggunakan State yang ada di React</a:t>
            </a:r>
            <a:endParaRPr/>
          </a:p>
          <a:p>
            <a:pPr indent="-342900" lvl="0" marL="457200" rtl="0" algn="l">
              <a:spcBef>
                <a:spcPts val="0"/>
              </a:spcBef>
              <a:spcAft>
                <a:spcPts val="0"/>
              </a:spcAft>
              <a:buSzPts val="1800"/>
              <a:buChar char="●"/>
            </a:pPr>
            <a:r>
              <a:rPr lang="id"/>
              <a:t>Cara React bisa tahu State mana yang digunakan oleh Component adalah, melihat posisi Component di struktur UI</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 di Struktur UI</a:t>
            </a:r>
            <a:endParaRPr/>
          </a:p>
        </p:txBody>
      </p:sp>
      <p:pic>
        <p:nvPicPr>
          <p:cNvPr id="1016" name="Google Shape;1016;p179"/>
          <p:cNvPicPr preferRelativeResize="0"/>
          <p:nvPr/>
        </p:nvPicPr>
        <p:blipFill>
          <a:blip r:embed="rId3">
            <a:alphaModFix/>
          </a:blip>
          <a:stretch>
            <a:fillRect/>
          </a:stretch>
        </p:blipFill>
        <p:spPr>
          <a:xfrm>
            <a:off x="152400" y="1170125"/>
            <a:ext cx="7756498" cy="382097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22" name="Google Shape;1022;p1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halaman baru dengan file </a:t>
            </a:r>
            <a:endParaRPr/>
          </a:p>
          <a:p>
            <a:pPr indent="-342900" lvl="0" marL="457200" rtl="0" algn="l">
              <a:spcBef>
                <a:spcPts val="0"/>
              </a:spcBef>
              <a:spcAft>
                <a:spcPts val="0"/>
              </a:spcAft>
              <a:buSzPts val="1800"/>
              <a:buChar char="●"/>
            </a:pPr>
            <a:r>
              <a:rPr lang="id"/>
              <a:t>counter.html</a:t>
            </a:r>
            <a:endParaRPr/>
          </a:p>
          <a:p>
            <a:pPr indent="-342900" lvl="0" marL="457200" rtl="0" algn="l">
              <a:spcBef>
                <a:spcPts val="0"/>
              </a:spcBef>
              <a:spcAft>
                <a:spcPts val="0"/>
              </a:spcAft>
              <a:buSzPts val="1800"/>
              <a:buChar char="●"/>
            </a:pPr>
            <a:r>
              <a:rPr lang="id"/>
              <a:t>src/counter/</a:t>
            </a:r>
            <a:r>
              <a:rPr lang="id"/>
              <a:t>main</a:t>
            </a:r>
            <a:r>
              <a:rPr lang="id"/>
              <a:t>.jsx</a:t>
            </a:r>
            <a:endParaRPr/>
          </a:p>
          <a:p>
            <a:pPr indent="-342900" lvl="0" marL="457200" rtl="0" algn="l">
              <a:spcBef>
                <a:spcPts val="0"/>
              </a:spcBef>
              <a:spcAft>
                <a:spcPts val="0"/>
              </a:spcAft>
              <a:buSzPts val="1800"/>
              <a:buChar char="●"/>
            </a:pPr>
            <a:r>
              <a:rPr lang="id"/>
              <a:t>src/counter/Counter.jsx</a:t>
            </a:r>
            <a:endParaRPr/>
          </a:p>
          <a:p>
            <a:pPr indent="-342900" lvl="0" marL="457200" rtl="0" algn="l">
              <a:spcBef>
                <a:spcPts val="0"/>
              </a:spcBef>
              <a:spcAft>
                <a:spcPts val="0"/>
              </a:spcAft>
              <a:buSzPts val="1800"/>
              <a:buChar char="●"/>
            </a:pPr>
            <a:r>
              <a:rPr lang="id"/>
              <a:t>Registrasikan ke vite.config.js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counter/Counter.jsx</a:t>
            </a:r>
            <a:endParaRPr/>
          </a:p>
        </p:txBody>
      </p:sp>
      <p:pic>
        <p:nvPicPr>
          <p:cNvPr id="1028" name="Google Shape;1028;p181"/>
          <p:cNvPicPr preferRelativeResize="0"/>
          <p:nvPr/>
        </p:nvPicPr>
        <p:blipFill>
          <a:blip r:embed="rId3">
            <a:alphaModFix/>
          </a:blip>
          <a:stretch>
            <a:fillRect/>
          </a:stretch>
        </p:blipFill>
        <p:spPr>
          <a:xfrm>
            <a:off x="152400" y="1170125"/>
            <a:ext cx="8453391" cy="382097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counter/main.jsx</a:t>
            </a:r>
            <a:endParaRPr/>
          </a:p>
        </p:txBody>
      </p:sp>
      <p:pic>
        <p:nvPicPr>
          <p:cNvPr id="1034" name="Google Shape;1034;p182"/>
          <p:cNvPicPr preferRelativeResize="0"/>
          <p:nvPr/>
        </p:nvPicPr>
        <p:blipFill>
          <a:blip r:embed="rId3">
            <a:alphaModFix/>
          </a:blip>
          <a:stretch>
            <a:fillRect/>
          </a:stretch>
        </p:blipFill>
        <p:spPr>
          <a:xfrm>
            <a:off x="152400" y="1170125"/>
            <a:ext cx="7900426" cy="3820974"/>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Posisi Component</a:t>
            </a:r>
            <a:endParaRPr/>
          </a:p>
        </p:txBody>
      </p:sp>
      <p:sp>
        <p:nvSpPr>
          <p:cNvPr id="1040" name="Google Shape;1040;p1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dijelaskan sebelumnya, React menyimpan State sesuai dengan posisi Component</a:t>
            </a:r>
            <a:endParaRPr/>
          </a:p>
          <a:p>
            <a:pPr indent="-342900" lvl="0" marL="457200" rtl="0" algn="l">
              <a:spcBef>
                <a:spcPts val="0"/>
              </a:spcBef>
              <a:spcAft>
                <a:spcPts val="0"/>
              </a:spcAft>
              <a:buSzPts val="1800"/>
              <a:buChar char="●"/>
            </a:pPr>
            <a:r>
              <a:rPr lang="id"/>
              <a:t>Ketika posisi Componen berubah, misal hilang dari tampilan layar</a:t>
            </a:r>
            <a:endParaRPr/>
          </a:p>
          <a:p>
            <a:pPr indent="-342900" lvl="0" marL="457200" rtl="0" algn="l">
              <a:spcBef>
                <a:spcPts val="0"/>
              </a:spcBef>
              <a:spcAft>
                <a:spcPts val="0"/>
              </a:spcAft>
              <a:buSzPts val="1800"/>
              <a:buChar char="●"/>
            </a:pPr>
            <a:r>
              <a:rPr lang="id"/>
              <a:t>Secara otomatis State akan dihapus dari React</a:t>
            </a:r>
            <a:endParaRPr/>
          </a:p>
          <a:p>
            <a:pPr indent="-342900" lvl="0" marL="457200" rtl="0" algn="l">
              <a:spcBef>
                <a:spcPts val="0"/>
              </a:spcBef>
              <a:spcAft>
                <a:spcPts val="0"/>
              </a:spcAft>
              <a:buSzPts val="1800"/>
              <a:buChar char="●"/>
            </a:pPr>
            <a:r>
              <a:rPr lang="id"/>
              <a:t>Misal, kita akan membuat Component Counter bisa dihilangkan</a:t>
            </a:r>
            <a:endParaRPr/>
          </a:p>
          <a:p>
            <a:pPr indent="-342900" lvl="0" marL="457200" rtl="0" algn="l">
              <a:spcBef>
                <a:spcPts val="0"/>
              </a:spcBef>
              <a:spcAft>
                <a:spcPts val="0"/>
              </a:spcAft>
              <a:buSzPts val="1800"/>
              <a:buChar char="●"/>
            </a:pPr>
            <a:r>
              <a:rPr lang="id"/>
              <a:t>Ketika nanti Component tersebut dihilangkan dari tampilan, mana secara otomatis State nya juga akan hilang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Hello World</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counter/CounterApp.jsx</a:t>
            </a:r>
            <a:endParaRPr/>
          </a:p>
        </p:txBody>
      </p:sp>
      <p:pic>
        <p:nvPicPr>
          <p:cNvPr id="1046" name="Google Shape;1046;p184"/>
          <p:cNvPicPr preferRelativeResize="0"/>
          <p:nvPr/>
        </p:nvPicPr>
        <p:blipFill>
          <a:blip r:embed="rId3">
            <a:alphaModFix/>
          </a:blip>
          <a:stretch>
            <a:fillRect/>
          </a:stretch>
        </p:blipFill>
        <p:spPr>
          <a:xfrm>
            <a:off x="152400" y="1170125"/>
            <a:ext cx="8700661" cy="382097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Posisi Component</a:t>
            </a:r>
            <a:endParaRPr/>
          </a:p>
        </p:txBody>
      </p:sp>
      <p:pic>
        <p:nvPicPr>
          <p:cNvPr id="1052" name="Google Shape;1052;p185"/>
          <p:cNvPicPr preferRelativeResize="0"/>
          <p:nvPr/>
        </p:nvPicPr>
        <p:blipFill>
          <a:blip r:embed="rId3">
            <a:alphaModFix/>
          </a:blip>
          <a:stretch>
            <a:fillRect/>
          </a:stretch>
        </p:blipFill>
        <p:spPr>
          <a:xfrm>
            <a:off x="152400" y="1170125"/>
            <a:ext cx="8839204" cy="375061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 Sama di Posisi Sama</a:t>
            </a:r>
            <a:endParaRPr/>
          </a:p>
        </p:txBody>
      </p:sp>
      <p:sp>
        <p:nvSpPr>
          <p:cNvPr id="1058" name="Google Shape;1058;p1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terdapat kasus kita menampilkan Component yang sama</a:t>
            </a:r>
            <a:endParaRPr/>
          </a:p>
          <a:p>
            <a:pPr indent="-342900" lvl="0" marL="457200" rtl="0" algn="l">
              <a:spcBef>
                <a:spcPts val="0"/>
              </a:spcBef>
              <a:spcAft>
                <a:spcPts val="0"/>
              </a:spcAft>
              <a:buSzPts val="1800"/>
              <a:buChar char="●"/>
            </a:pPr>
            <a:r>
              <a:rPr lang="id"/>
              <a:t>Tapi secara struktur UI dia berada di posisi yang sama</a:t>
            </a:r>
            <a:endParaRPr/>
          </a:p>
          <a:p>
            <a:pPr indent="-342900" lvl="0" marL="457200" rtl="0" algn="l">
              <a:spcBef>
                <a:spcPts val="0"/>
              </a:spcBef>
              <a:spcAft>
                <a:spcPts val="0"/>
              </a:spcAft>
              <a:buSzPts val="1800"/>
              <a:buChar char="●"/>
            </a:pPr>
            <a:r>
              <a:rPr lang="id"/>
              <a:t>Maka State akan dipertahankan oleh React, yang artinya tidak akan dihapus</a:t>
            </a:r>
            <a:endParaRPr/>
          </a:p>
          <a:p>
            <a:pPr indent="-342900" lvl="0" marL="457200" rtl="0" algn="l">
              <a:spcBef>
                <a:spcPts val="0"/>
              </a:spcBef>
              <a:spcAft>
                <a:spcPts val="0"/>
              </a:spcAft>
              <a:buSzPts val="1800"/>
              <a:buChar char="●"/>
            </a:pPr>
            <a:r>
              <a:rPr lang="id"/>
              <a:t>Hal ini mungkin akan membingungkan, tapi kita harus mengerti hal ini, karena React akan menyimpan informasi State mengikuti Posisi Component, jika Component nya sama, dan posisinya sama, maka State akan dipertahankan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counter/Counter.jsx</a:t>
            </a:r>
            <a:endParaRPr/>
          </a:p>
        </p:txBody>
      </p:sp>
      <p:pic>
        <p:nvPicPr>
          <p:cNvPr id="1064" name="Google Shape;1064;p187"/>
          <p:cNvPicPr preferRelativeResize="0"/>
          <p:nvPr/>
        </p:nvPicPr>
        <p:blipFill>
          <a:blip r:embed="rId3">
            <a:alphaModFix/>
          </a:blip>
          <a:stretch>
            <a:fillRect/>
          </a:stretch>
        </p:blipFill>
        <p:spPr>
          <a:xfrm>
            <a:off x="152400" y="1170125"/>
            <a:ext cx="7334632" cy="38209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counter/CounterApp.jsx</a:t>
            </a:r>
            <a:endParaRPr/>
          </a:p>
        </p:txBody>
      </p:sp>
      <p:pic>
        <p:nvPicPr>
          <p:cNvPr id="1070" name="Google Shape;1070;p188"/>
          <p:cNvPicPr preferRelativeResize="0"/>
          <p:nvPr/>
        </p:nvPicPr>
        <p:blipFill>
          <a:blip r:embed="rId3">
            <a:alphaModFix/>
          </a:blip>
          <a:stretch>
            <a:fillRect/>
          </a:stretch>
        </p:blipFill>
        <p:spPr>
          <a:xfrm>
            <a:off x="152400" y="1170125"/>
            <a:ext cx="7791060" cy="38209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State Masih Sama?</a:t>
            </a:r>
            <a:endParaRPr/>
          </a:p>
        </p:txBody>
      </p:sp>
      <p:sp>
        <p:nvSpPr>
          <p:cNvPr id="1076" name="Google Shape;1076;p1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Hal ini terjadi karena secara struktur UI, posisi Component ada di posisi yang sama</a:t>
            </a:r>
            <a:endParaRPr/>
          </a:p>
          <a:p>
            <a:pPr indent="-342900" lvl="0" marL="457200" rtl="0" algn="l">
              <a:spcBef>
                <a:spcPts val="0"/>
              </a:spcBef>
              <a:spcAft>
                <a:spcPts val="0"/>
              </a:spcAft>
              <a:buSzPts val="1800"/>
              <a:buChar char="●"/>
            </a:pPr>
            <a:r>
              <a:rPr lang="id"/>
              <a:t>Jika posisi Component dan jenis Component nya sama, secara otomatis React akan mempertahankan State </a:t>
            </a:r>
            <a:endParaRPr/>
          </a:p>
          <a:p>
            <a:pPr indent="-342900" lvl="0" marL="457200" rtl="0" algn="l">
              <a:spcBef>
                <a:spcPts val="0"/>
              </a:spcBef>
              <a:spcAft>
                <a:spcPts val="0"/>
              </a:spcAft>
              <a:buSzPts val="1800"/>
              <a:buChar char="●"/>
            </a:pPr>
            <a:r>
              <a:rPr lang="id"/>
              <a:t>Kecuali posisinya berubah atau Component nya berbeda, maka React akan menghapus State nya</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 Sama di Posisi Sama</a:t>
            </a:r>
            <a:endParaRPr/>
          </a:p>
        </p:txBody>
      </p:sp>
      <p:pic>
        <p:nvPicPr>
          <p:cNvPr id="1082" name="Google Shape;1082;p190"/>
          <p:cNvPicPr preferRelativeResize="0"/>
          <p:nvPr/>
        </p:nvPicPr>
        <p:blipFill>
          <a:blip r:embed="rId3">
            <a:alphaModFix/>
          </a:blip>
          <a:stretch>
            <a:fillRect/>
          </a:stretch>
        </p:blipFill>
        <p:spPr>
          <a:xfrm>
            <a:off x="152400" y="1170125"/>
            <a:ext cx="6606786" cy="382097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9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Reset State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Reset State</a:t>
            </a:r>
            <a:endParaRPr/>
          </a:p>
        </p:txBody>
      </p:sp>
      <p:sp>
        <p:nvSpPr>
          <p:cNvPr id="1093" name="Google Shape;1093;p1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tahu bagaimana React mempertahankan data State</a:t>
            </a:r>
            <a:endParaRPr/>
          </a:p>
          <a:p>
            <a:pPr indent="-342900" lvl="0" marL="457200" rtl="0" algn="l">
              <a:spcBef>
                <a:spcPts val="0"/>
              </a:spcBef>
              <a:spcAft>
                <a:spcPts val="0"/>
              </a:spcAft>
              <a:buSzPts val="1800"/>
              <a:buChar char="●"/>
            </a:pPr>
            <a:r>
              <a:rPr lang="id"/>
              <a:t>Lantas bagaimana jika misal, pada kondisi tertentu, kita memang ingin melakukan Reset State, tidak mau mempertahankan State nya?</a:t>
            </a:r>
            <a:endParaRPr/>
          </a:p>
          <a:p>
            <a:pPr indent="-342900" lvl="0" marL="457200" rtl="0" algn="l">
              <a:spcBef>
                <a:spcPts val="0"/>
              </a:spcBef>
              <a:spcAft>
                <a:spcPts val="0"/>
              </a:spcAft>
              <a:buSzPts val="1800"/>
              <a:buChar char="●"/>
            </a:pPr>
            <a:r>
              <a:rPr lang="id"/>
              <a:t>Ada beberapa cara untuk me-reset State</a:t>
            </a:r>
            <a:endParaRPr/>
          </a:p>
          <a:p>
            <a:pPr indent="-342900" lvl="0" marL="457200" rtl="0" algn="l">
              <a:spcBef>
                <a:spcPts val="0"/>
              </a:spcBef>
              <a:spcAft>
                <a:spcPts val="0"/>
              </a:spcAft>
              <a:buSzPts val="1800"/>
              <a:buChar char="●"/>
            </a:pPr>
            <a:r>
              <a:rPr lang="id"/>
              <a:t>Yang pernah kita lakukan di materi sebelumnya adalah dengan cara menghapus Component dari tampilan UI</a:t>
            </a:r>
            <a:endParaRPr/>
          </a:p>
          <a:p>
            <a:pPr indent="-342900" lvl="0" marL="457200" rtl="0" algn="l">
              <a:spcBef>
                <a:spcPts val="0"/>
              </a:spcBef>
              <a:spcAft>
                <a:spcPts val="0"/>
              </a:spcAft>
              <a:buSzPts val="1800"/>
              <a:buChar char="●"/>
            </a:pPr>
            <a:r>
              <a:rPr lang="id"/>
              <a:t>Ketika Component hilang dari tampilan UI, secara otomatis State akan ikut hilang</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Dengan Component Lain</a:t>
            </a:r>
            <a:endParaRPr/>
          </a:p>
        </p:txBody>
      </p:sp>
      <p:sp>
        <p:nvSpPr>
          <p:cNvPr id="1099" name="Google Shape;1099;p1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menghapus Component, kita juga bisa mengubah Component dengan Component lain di posisi yang sama</a:t>
            </a:r>
            <a:endParaRPr/>
          </a:p>
          <a:p>
            <a:pPr indent="-342900" lvl="0" marL="457200" rtl="0" algn="l">
              <a:spcBef>
                <a:spcPts val="0"/>
              </a:spcBef>
              <a:spcAft>
                <a:spcPts val="0"/>
              </a:spcAft>
              <a:buSzPts val="1800"/>
              <a:buChar char="●"/>
            </a:pPr>
            <a:r>
              <a:rPr lang="id"/>
              <a:t>Ketika posisi yang sama masih ada di struktur UI, tapi Component nya berbeda, secara otomatis State juga akan di reset</a:t>
            </a:r>
            <a:endParaRPr/>
          </a:p>
          <a:p>
            <a:pPr indent="-342900" lvl="0" marL="457200" rtl="0" algn="l">
              <a:spcBef>
                <a:spcPts val="0"/>
              </a:spcBef>
              <a:spcAft>
                <a:spcPts val="0"/>
              </a:spcAft>
              <a:buSzPts val="1800"/>
              <a:buChar char="●"/>
            </a:pPr>
            <a:r>
              <a:rPr lang="id"/>
              <a:t>Misal sebelumnya kita menampilkan Component Counter, lalu kita ubah menjadi element paragraph. Secara otomatis State di Component Counter akan dihapus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204" name="Google Shape;20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biasa, hal yang biasa kita buat ketika belajar adalah membuat aplikasi Hello World</a:t>
            </a:r>
            <a:endParaRPr/>
          </a:p>
          <a:p>
            <a:pPr indent="-342900" lvl="0" marL="457200" rtl="0" algn="l">
              <a:spcBef>
                <a:spcPts val="0"/>
              </a:spcBef>
              <a:spcAft>
                <a:spcPts val="0"/>
              </a:spcAft>
              <a:buSzPts val="1800"/>
              <a:buChar char="●"/>
            </a:pPr>
            <a:r>
              <a:rPr lang="id"/>
              <a:t>Sekarang kita akan buat halaman Hello World menggunakan </a:t>
            </a:r>
            <a:r>
              <a:rPr lang="id"/>
              <a:t>React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Dengan Component Lain</a:t>
            </a:r>
            <a:endParaRPr/>
          </a:p>
        </p:txBody>
      </p:sp>
      <p:pic>
        <p:nvPicPr>
          <p:cNvPr id="1105" name="Google Shape;1105;p194"/>
          <p:cNvPicPr preferRelativeResize="0"/>
          <p:nvPr/>
        </p:nvPicPr>
        <p:blipFill>
          <a:blip r:embed="rId3">
            <a:alphaModFix/>
          </a:blip>
          <a:stretch>
            <a:fillRect/>
          </a:stretch>
        </p:blipFill>
        <p:spPr>
          <a:xfrm>
            <a:off x="152400" y="1170125"/>
            <a:ext cx="7035696" cy="382097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counter/CounterApp.jsx</a:t>
            </a:r>
            <a:endParaRPr/>
          </a:p>
        </p:txBody>
      </p:sp>
      <p:pic>
        <p:nvPicPr>
          <p:cNvPr id="1111" name="Google Shape;1111;p195"/>
          <p:cNvPicPr preferRelativeResize="0"/>
          <p:nvPr/>
        </p:nvPicPr>
        <p:blipFill>
          <a:blip r:embed="rId3">
            <a:alphaModFix/>
          </a:blip>
          <a:stretch>
            <a:fillRect/>
          </a:stretch>
        </p:blipFill>
        <p:spPr>
          <a:xfrm>
            <a:off x="152400" y="1170125"/>
            <a:ext cx="8073805" cy="38209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Posisi Component</a:t>
            </a:r>
            <a:endParaRPr/>
          </a:p>
        </p:txBody>
      </p:sp>
      <p:sp>
        <p:nvSpPr>
          <p:cNvPr id="1117" name="Google Shape;1117;p1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Karena React akan menyimpan State sesuai dengan Component dan posisinya</a:t>
            </a:r>
            <a:endParaRPr/>
          </a:p>
          <a:p>
            <a:pPr indent="-342900" lvl="0" marL="457200" rtl="0" algn="l">
              <a:spcBef>
                <a:spcPts val="0"/>
              </a:spcBef>
              <a:spcAft>
                <a:spcPts val="0"/>
              </a:spcAft>
              <a:buSzPts val="1800"/>
              <a:buChar char="●"/>
            </a:pPr>
            <a:r>
              <a:rPr lang="id"/>
              <a:t>Artinya jika posisi Component diubah atau dipindahkan, secara otomatis State juga akan di reset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counter/CounterApp.jsx</a:t>
            </a:r>
            <a:endParaRPr/>
          </a:p>
        </p:txBody>
      </p:sp>
      <p:pic>
        <p:nvPicPr>
          <p:cNvPr id="1123" name="Google Shape;1123;p197"/>
          <p:cNvPicPr preferRelativeResize="0"/>
          <p:nvPr/>
        </p:nvPicPr>
        <p:blipFill>
          <a:blip r:embed="rId3">
            <a:alphaModFix/>
          </a:blip>
          <a:stretch>
            <a:fillRect/>
          </a:stretch>
        </p:blipFill>
        <p:spPr>
          <a:xfrm>
            <a:off x="152400" y="1170125"/>
            <a:ext cx="7906073" cy="382097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Posisi Component</a:t>
            </a:r>
            <a:endParaRPr/>
          </a:p>
        </p:txBody>
      </p:sp>
      <p:pic>
        <p:nvPicPr>
          <p:cNvPr id="1129" name="Google Shape;1129;p198"/>
          <p:cNvPicPr preferRelativeResize="0"/>
          <p:nvPr/>
        </p:nvPicPr>
        <p:blipFill>
          <a:blip r:embed="rId3">
            <a:alphaModFix/>
          </a:blip>
          <a:stretch>
            <a:fillRect/>
          </a:stretch>
        </p:blipFill>
        <p:spPr>
          <a:xfrm>
            <a:off x="152400" y="1170125"/>
            <a:ext cx="4889206" cy="382097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Posisi Component Berbeda</a:t>
            </a:r>
            <a:endParaRPr/>
          </a:p>
        </p:txBody>
      </p:sp>
      <p:sp>
        <p:nvSpPr>
          <p:cNvPr id="1135" name="Google Shape;1135;p1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mengubah posisi, kita juga bisa jika Component sama berada di posisi yang berbeda, secara otomatis State nya juga akan berbeda</a:t>
            </a:r>
            <a:endParaRPr/>
          </a:p>
          <a:p>
            <a:pPr indent="-342900" lvl="0" marL="457200" rtl="0" algn="l">
              <a:spcBef>
                <a:spcPts val="0"/>
              </a:spcBef>
              <a:spcAft>
                <a:spcPts val="0"/>
              </a:spcAft>
              <a:buSzPts val="1800"/>
              <a:buChar char="●"/>
            </a:pPr>
            <a:r>
              <a:rPr lang="id"/>
              <a:t>Ini mungkin akan membingungkan, karena secara DOM mungkin posisinya sama, tapi secara posisi di Component berbeda</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2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counter/CounterApp.jsx</a:t>
            </a:r>
            <a:endParaRPr/>
          </a:p>
        </p:txBody>
      </p:sp>
      <p:pic>
        <p:nvPicPr>
          <p:cNvPr id="1141" name="Google Shape;1141;p200"/>
          <p:cNvPicPr preferRelativeResize="0"/>
          <p:nvPr/>
        </p:nvPicPr>
        <p:blipFill>
          <a:blip r:embed="rId3">
            <a:alphaModFix/>
          </a:blip>
          <a:stretch>
            <a:fillRect/>
          </a:stretch>
        </p:blipFill>
        <p:spPr>
          <a:xfrm>
            <a:off x="152400" y="1170125"/>
            <a:ext cx="8401050" cy="292417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2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Posisi Component Berbeda</a:t>
            </a:r>
            <a:endParaRPr/>
          </a:p>
        </p:txBody>
      </p:sp>
      <p:pic>
        <p:nvPicPr>
          <p:cNvPr id="1147" name="Google Shape;1147;p201"/>
          <p:cNvPicPr preferRelativeResize="0"/>
          <p:nvPr/>
        </p:nvPicPr>
        <p:blipFill>
          <a:blip r:embed="rId3">
            <a:alphaModFix/>
          </a:blip>
          <a:stretch>
            <a:fillRect/>
          </a:stretch>
        </p:blipFill>
        <p:spPr>
          <a:xfrm>
            <a:off x="152400" y="1170125"/>
            <a:ext cx="8839199" cy="3595148"/>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2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Menggunakan Key</a:t>
            </a:r>
            <a:endParaRPr/>
          </a:p>
        </p:txBody>
      </p:sp>
      <p:sp>
        <p:nvSpPr>
          <p:cNvPr id="1153" name="Google Shape;1153;p2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Cara yang umum biasanya digunakan untuk mereset State, yaitu menambahkan key pada Component</a:t>
            </a:r>
            <a:endParaRPr/>
          </a:p>
          <a:p>
            <a:pPr indent="-342900" lvl="0" marL="457200" rtl="0" algn="l">
              <a:spcBef>
                <a:spcPts val="0"/>
              </a:spcBef>
              <a:spcAft>
                <a:spcPts val="0"/>
              </a:spcAft>
              <a:buSzPts val="1800"/>
              <a:buChar char="●"/>
            </a:pPr>
            <a:r>
              <a:rPr lang="id"/>
              <a:t>Saat Component yang sama ditampilkan di posisi yang sama, jika key nya berbeda, maka akan dianggap Component yang berbeda, dengan demikian, secara otomatis State akan di reset</a:t>
            </a:r>
            <a:endParaRPr/>
          </a:p>
          <a:p>
            <a:pPr indent="-342900" lvl="0" marL="457200" rtl="0" algn="l">
              <a:spcBef>
                <a:spcPts val="0"/>
              </a:spcBef>
              <a:spcAft>
                <a:spcPts val="0"/>
              </a:spcAft>
              <a:buSzPts val="1800"/>
              <a:buChar char="●"/>
            </a:pPr>
            <a:r>
              <a:rPr lang="id"/>
              <a:t>Ini mungkin cara yang paling direkomendasikan, dibanding harus mengubah-ubah posisi Component</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2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counter/CounterApp.jsx</a:t>
            </a:r>
            <a:endParaRPr/>
          </a:p>
        </p:txBody>
      </p:sp>
      <p:pic>
        <p:nvPicPr>
          <p:cNvPr id="1159" name="Google Shape;1159;p203"/>
          <p:cNvPicPr preferRelativeResize="0"/>
          <p:nvPr/>
        </p:nvPicPr>
        <p:blipFill>
          <a:blip r:embed="rId3">
            <a:alphaModFix/>
          </a:blip>
          <a:stretch>
            <a:fillRect/>
          </a:stretch>
        </p:blipFill>
        <p:spPr>
          <a:xfrm>
            <a:off x="152400" y="1170125"/>
            <a:ext cx="8115300" cy="3124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Component</a:t>
            </a:r>
            <a:endParaRPr/>
          </a:p>
        </p:txBody>
      </p:sp>
      <p:sp>
        <p:nvSpPr>
          <p:cNvPr id="210" name="Google Shape;21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Biasanya, Component akan dibuat dalam satu file JSX dengan nama sesuai dengan nama komponen nya</a:t>
            </a:r>
            <a:endParaRPr/>
          </a:p>
          <a:p>
            <a:pPr indent="-342900" lvl="0" marL="457200" rtl="0" algn="l">
              <a:spcBef>
                <a:spcPts val="0"/>
              </a:spcBef>
              <a:spcAft>
                <a:spcPts val="0"/>
              </a:spcAft>
              <a:buSzPts val="1800"/>
              <a:buChar char="●"/>
            </a:pPr>
            <a:r>
              <a:rPr lang="id"/>
              <a:t>Misal kita akan membuat </a:t>
            </a:r>
            <a:r>
              <a:rPr lang="id"/>
              <a:t>Component</a:t>
            </a:r>
            <a:r>
              <a:rPr lang="id"/>
              <a:t> bernama HelloWorld</a:t>
            </a:r>
            <a:endParaRPr/>
          </a:p>
          <a:p>
            <a:pPr indent="-342900" lvl="0" marL="457200" rtl="0" algn="l">
              <a:spcBef>
                <a:spcPts val="0"/>
              </a:spcBef>
              <a:spcAft>
                <a:spcPts val="0"/>
              </a:spcAft>
              <a:buSzPts val="1800"/>
              <a:buChar char="●"/>
            </a:pPr>
            <a:r>
              <a:rPr lang="id"/>
              <a:t>Maka kita bisa membuat file HelloWorld.jsx</a:t>
            </a:r>
            <a:endParaRPr/>
          </a:p>
          <a:p>
            <a:pPr indent="-342900" lvl="0" marL="457200" rtl="0" algn="l">
              <a:spcBef>
                <a:spcPts val="0"/>
              </a:spcBef>
              <a:spcAft>
                <a:spcPts val="0"/>
              </a:spcAft>
              <a:buSzPts val="1800"/>
              <a:buChar char="●"/>
            </a:pPr>
            <a:r>
              <a:rPr lang="id"/>
              <a:t>Selanjutnya, kita perlu membuat default function dengan nama </a:t>
            </a:r>
            <a:r>
              <a:rPr lang="id"/>
              <a:t>Component</a:t>
            </a:r>
            <a:r>
              <a:rPr lang="id"/>
              <a:t> nya, yaitu HelloWorld</a:t>
            </a:r>
            <a:endParaRPr/>
          </a:p>
          <a:p>
            <a:pPr indent="-342900" lvl="0" marL="457200" rtl="0" algn="l">
              <a:spcBef>
                <a:spcPts val="0"/>
              </a:spcBef>
              <a:spcAft>
                <a:spcPts val="0"/>
              </a:spcAft>
              <a:buSzPts val="1800"/>
              <a:buChar char="●"/>
            </a:pPr>
            <a:r>
              <a:rPr lang="id"/>
              <a:t>Return dari function tersebut adalah element UI yang akan ditampilkan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20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Reducer</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Hooks State Reducer</a:t>
            </a:r>
            <a:endParaRPr/>
          </a:p>
        </p:txBody>
      </p:sp>
      <p:sp>
        <p:nvSpPr>
          <p:cNvPr id="1170" name="Google Shape;1170;p2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susah bahas banyak tentang Hooks State menggunakan useState()</a:t>
            </a:r>
            <a:endParaRPr/>
          </a:p>
          <a:p>
            <a:pPr indent="-342900" lvl="0" marL="457200" rtl="0" algn="l">
              <a:spcBef>
                <a:spcPts val="0"/>
              </a:spcBef>
              <a:spcAft>
                <a:spcPts val="0"/>
              </a:spcAft>
              <a:buSzPts val="1800"/>
              <a:buChar char="●"/>
            </a:pPr>
            <a:r>
              <a:rPr lang="id"/>
              <a:t>Selain itu, terdapat fitur Hooks State lain, yaitu Reducer, menggunakan useReducer()</a:t>
            </a:r>
            <a:endParaRPr/>
          </a:p>
          <a:p>
            <a:pPr indent="-342900" lvl="0" marL="457200" rtl="0" algn="l">
              <a:spcBef>
                <a:spcPts val="0"/>
              </a:spcBef>
              <a:spcAft>
                <a:spcPts val="0"/>
              </a:spcAft>
              <a:buSzPts val="1800"/>
              <a:buChar char="●"/>
            </a:pPr>
            <a:r>
              <a:rPr lang="id" u="sng">
                <a:solidFill>
                  <a:schemeClr val="hlink"/>
                </a:solidFill>
                <a:hlinkClick r:id="rId3"/>
              </a:rPr>
              <a:t>https://react.dev/reference/react/useReducer</a:t>
            </a:r>
            <a:r>
              <a:rPr lang="id"/>
              <a:t>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2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Reducer</a:t>
            </a:r>
            <a:endParaRPr/>
          </a:p>
        </p:txBody>
      </p:sp>
      <p:sp>
        <p:nvSpPr>
          <p:cNvPr id="1176" name="Google Shape;1176;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Pada kasus kita membuat Component yang memiliki banyak proses update State, kadang menyulitkan untuk maintain-nya, karena terlalu banyak Event Handler yang harus dibuat juga untuk mengubah data State-nya</a:t>
            </a:r>
            <a:endParaRPr/>
          </a:p>
          <a:p>
            <a:pPr indent="-342900" lvl="0" marL="457200" rtl="0" algn="l">
              <a:spcBef>
                <a:spcPts val="0"/>
              </a:spcBef>
              <a:spcAft>
                <a:spcPts val="0"/>
              </a:spcAft>
              <a:buSzPts val="1800"/>
              <a:buChar char="●"/>
            </a:pPr>
            <a:r>
              <a:rPr lang="id"/>
              <a:t>Pada kasus seperti ini, kita bisa mengkonsolidasi semua logic untuk update State di sebuah Function diluar Component, atau kita sebut Reducer</a:t>
            </a:r>
            <a:endParaRPr/>
          </a:p>
          <a:p>
            <a:pPr indent="-342900" lvl="0" marL="457200" rtl="0" algn="l">
              <a:spcBef>
                <a:spcPts val="0"/>
              </a:spcBef>
              <a:spcAft>
                <a:spcPts val="0"/>
              </a:spcAft>
              <a:buSzPts val="1800"/>
              <a:buChar char="●"/>
            </a:pPr>
            <a:r>
              <a:rPr lang="id"/>
              <a:t>Agar ada gambaran, kita akan coba membuat Component dengan State yang banyak di update tanpa menggunakan Reducer terlebih dahulu, nanti kita akan ubah menjadi menggunakan Reducer</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2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182" name="Google Shape;1182;p2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halaman baru dengan file </a:t>
            </a:r>
            <a:endParaRPr/>
          </a:p>
          <a:p>
            <a:pPr indent="-342900" lvl="0" marL="457200" rtl="0" algn="l">
              <a:spcBef>
                <a:spcPts val="0"/>
              </a:spcBef>
              <a:spcAft>
                <a:spcPts val="0"/>
              </a:spcAft>
              <a:buSzPts val="1800"/>
              <a:buChar char="●"/>
            </a:pPr>
            <a:r>
              <a:rPr lang="id"/>
              <a:t>note.html</a:t>
            </a:r>
            <a:endParaRPr/>
          </a:p>
          <a:p>
            <a:pPr indent="-342900" lvl="0" marL="457200" rtl="0" algn="l">
              <a:spcBef>
                <a:spcPts val="0"/>
              </a:spcBef>
              <a:spcAft>
                <a:spcPts val="0"/>
              </a:spcAft>
              <a:buSzPts val="1800"/>
              <a:buChar char="●"/>
            </a:pPr>
            <a:r>
              <a:rPr lang="id"/>
              <a:t>src/note/main.jsx</a:t>
            </a:r>
            <a:endParaRPr/>
          </a:p>
          <a:p>
            <a:pPr indent="-342900" lvl="0" marL="457200" rtl="0" algn="l">
              <a:spcBef>
                <a:spcPts val="0"/>
              </a:spcBef>
              <a:spcAft>
                <a:spcPts val="0"/>
              </a:spcAft>
              <a:buSzPts val="1800"/>
              <a:buChar char="●"/>
            </a:pPr>
            <a:r>
              <a:rPr lang="id"/>
              <a:t>src/note/NoteApp.jsx</a:t>
            </a:r>
            <a:endParaRPr/>
          </a:p>
          <a:p>
            <a:pPr indent="-342900" lvl="0" marL="457200" rtl="0" algn="l">
              <a:spcBef>
                <a:spcPts val="0"/>
              </a:spcBef>
              <a:spcAft>
                <a:spcPts val="0"/>
              </a:spcAft>
              <a:buSzPts val="1800"/>
              <a:buChar char="●"/>
            </a:pPr>
            <a:r>
              <a:rPr lang="id"/>
              <a:t>src/note/NoteForm.jsx</a:t>
            </a:r>
            <a:endParaRPr/>
          </a:p>
          <a:p>
            <a:pPr indent="-342900" lvl="0" marL="457200" rtl="0" algn="l">
              <a:spcBef>
                <a:spcPts val="0"/>
              </a:spcBef>
              <a:spcAft>
                <a:spcPts val="0"/>
              </a:spcAft>
              <a:buSzPts val="1800"/>
              <a:buChar char="●"/>
            </a:pPr>
            <a:r>
              <a:rPr lang="id"/>
              <a:t>src/note/NoteList.jsx</a:t>
            </a:r>
            <a:endParaRPr/>
          </a:p>
          <a:p>
            <a:pPr indent="-342900" lvl="0" marL="457200" rtl="0" algn="l">
              <a:spcBef>
                <a:spcPts val="0"/>
              </a:spcBef>
              <a:spcAft>
                <a:spcPts val="0"/>
              </a:spcAft>
              <a:buSzPts val="1800"/>
              <a:buChar char="●"/>
            </a:pPr>
            <a:r>
              <a:rPr lang="id"/>
              <a:t>src/note/Note.jsx</a:t>
            </a:r>
            <a:endParaRPr/>
          </a:p>
          <a:p>
            <a:pPr indent="-342900" lvl="0" marL="457200" rtl="0" algn="l">
              <a:spcBef>
                <a:spcPts val="0"/>
              </a:spcBef>
              <a:spcAft>
                <a:spcPts val="0"/>
              </a:spcAft>
              <a:buSzPts val="1800"/>
              <a:buChar char="●"/>
            </a:pPr>
            <a:r>
              <a:rPr lang="id"/>
              <a:t>Registrasikan ke vite.config.js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2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src/note/NoteForm.jsx</a:t>
            </a:r>
            <a:endParaRPr/>
          </a:p>
        </p:txBody>
      </p:sp>
      <p:pic>
        <p:nvPicPr>
          <p:cNvPr id="1188" name="Google Shape;1188;p208"/>
          <p:cNvPicPr preferRelativeResize="0"/>
          <p:nvPr/>
        </p:nvPicPr>
        <p:blipFill>
          <a:blip r:embed="rId3">
            <a:alphaModFix/>
          </a:blip>
          <a:stretch>
            <a:fillRect/>
          </a:stretch>
        </p:blipFill>
        <p:spPr>
          <a:xfrm>
            <a:off x="152400" y="1170125"/>
            <a:ext cx="7257001" cy="38209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2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src/note/Note.jsx (1)</a:t>
            </a:r>
            <a:endParaRPr/>
          </a:p>
        </p:txBody>
      </p:sp>
      <p:pic>
        <p:nvPicPr>
          <p:cNvPr id="1194" name="Google Shape;1194;p209"/>
          <p:cNvPicPr preferRelativeResize="0"/>
          <p:nvPr/>
        </p:nvPicPr>
        <p:blipFill>
          <a:blip r:embed="rId3">
            <a:alphaModFix/>
          </a:blip>
          <a:stretch>
            <a:fillRect/>
          </a:stretch>
        </p:blipFill>
        <p:spPr>
          <a:xfrm>
            <a:off x="152400" y="1170125"/>
            <a:ext cx="7190009" cy="382097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src/note/Note.jsx (2)</a:t>
            </a:r>
            <a:endParaRPr/>
          </a:p>
        </p:txBody>
      </p:sp>
      <p:pic>
        <p:nvPicPr>
          <p:cNvPr id="1200" name="Google Shape;1200;p210"/>
          <p:cNvPicPr preferRelativeResize="0"/>
          <p:nvPr/>
        </p:nvPicPr>
        <p:blipFill>
          <a:blip r:embed="rId3">
            <a:alphaModFix/>
          </a:blip>
          <a:stretch>
            <a:fillRect/>
          </a:stretch>
        </p:blipFill>
        <p:spPr>
          <a:xfrm>
            <a:off x="152400" y="1170125"/>
            <a:ext cx="6985959" cy="38209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src/note/NoteList.jsx</a:t>
            </a:r>
            <a:endParaRPr/>
          </a:p>
        </p:txBody>
      </p:sp>
      <p:pic>
        <p:nvPicPr>
          <p:cNvPr id="1206" name="Google Shape;1206;p211"/>
          <p:cNvPicPr preferRelativeResize="0"/>
          <p:nvPr/>
        </p:nvPicPr>
        <p:blipFill>
          <a:blip r:embed="rId3">
            <a:alphaModFix/>
          </a:blip>
          <a:stretch>
            <a:fillRect/>
          </a:stretch>
        </p:blipFill>
        <p:spPr>
          <a:xfrm>
            <a:off x="152400" y="1170125"/>
            <a:ext cx="8335097" cy="38209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src/note/NoteApp.jsx</a:t>
            </a:r>
            <a:endParaRPr/>
          </a:p>
        </p:txBody>
      </p:sp>
      <p:pic>
        <p:nvPicPr>
          <p:cNvPr id="1212" name="Google Shape;1212;p212"/>
          <p:cNvPicPr preferRelativeResize="0"/>
          <p:nvPr/>
        </p:nvPicPr>
        <p:blipFill>
          <a:blip r:embed="rId3">
            <a:alphaModFix/>
          </a:blip>
          <a:stretch>
            <a:fillRect/>
          </a:stretch>
        </p:blipFill>
        <p:spPr>
          <a:xfrm>
            <a:off x="152400" y="1170125"/>
            <a:ext cx="3358153" cy="3820975"/>
          </a:xfrm>
          <a:prstGeom prst="rect">
            <a:avLst/>
          </a:prstGeom>
          <a:noFill/>
          <a:ln>
            <a:noFill/>
          </a:ln>
        </p:spPr>
      </p:pic>
      <p:pic>
        <p:nvPicPr>
          <p:cNvPr id="1213" name="Google Shape;1213;p212"/>
          <p:cNvPicPr preferRelativeResize="0"/>
          <p:nvPr/>
        </p:nvPicPr>
        <p:blipFill>
          <a:blip r:embed="rId4">
            <a:alphaModFix/>
          </a:blip>
          <a:stretch>
            <a:fillRect/>
          </a:stretch>
        </p:blipFill>
        <p:spPr>
          <a:xfrm>
            <a:off x="3662953" y="1170125"/>
            <a:ext cx="2964549" cy="3820974"/>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Menggunakan Reducer</a:t>
            </a:r>
            <a:endParaRPr/>
          </a:p>
        </p:txBody>
      </p:sp>
      <p:sp>
        <p:nvSpPr>
          <p:cNvPr id="1219" name="Google Shape;1219;p2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fokus ke NoteApp.jsx</a:t>
            </a:r>
            <a:endParaRPr/>
          </a:p>
          <a:p>
            <a:pPr indent="-342900" lvl="0" marL="457200" rtl="0" algn="l">
              <a:spcBef>
                <a:spcPts val="0"/>
              </a:spcBef>
              <a:spcAft>
                <a:spcPts val="0"/>
              </a:spcAft>
              <a:buSzPts val="1800"/>
              <a:buChar char="●"/>
            </a:pPr>
            <a:r>
              <a:rPr lang="id"/>
              <a:t>Kita bisa lihat bahwa terdapat 3 aksi untuk update notes, ada add, update dan delete. Dan itu semua disimpan di dalam function yang berbeda-beda dan dari Event Handler yang berbeda-beda</a:t>
            </a:r>
            <a:endParaRPr/>
          </a:p>
          <a:p>
            <a:pPr indent="-342900" lvl="0" marL="457200" rtl="0" algn="l">
              <a:spcBef>
                <a:spcPts val="0"/>
              </a:spcBef>
              <a:spcAft>
                <a:spcPts val="0"/>
              </a:spcAft>
              <a:buSzPts val="1800"/>
              <a:buChar char="●"/>
            </a:pPr>
            <a:r>
              <a:rPr lang="id"/>
              <a:t>Menggunakan Reducer agak sedikit berbeda dengan mengubah State secara langsung. Alih-alih memberi tahu ke React apa yang harus dilakukan dengan mengubah State, menggunakan Reducer kita memberi tahu React apa yang sudah dilakukan pengguna (action)</a:t>
            </a:r>
            <a:endParaRPr/>
          </a:p>
          <a:p>
            <a:pPr indent="-342900" lvl="0" marL="457200" rtl="0" algn="l">
              <a:spcBef>
                <a:spcPts val="0"/>
              </a:spcBef>
              <a:spcAft>
                <a:spcPts val="0"/>
              </a:spcAft>
              <a:buSzPts val="1800"/>
              <a:buChar char="●"/>
            </a:pPr>
            <a:r>
              <a:rPr lang="id"/>
              <a:t>Implementasi logic dari action nya dilakukan ditempat yang terpisah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hello-world/HelloWorld.jsx</a:t>
            </a:r>
            <a:endParaRPr/>
          </a:p>
        </p:txBody>
      </p:sp>
      <p:pic>
        <p:nvPicPr>
          <p:cNvPr id="216" name="Google Shape;216;p43"/>
          <p:cNvPicPr preferRelativeResize="0"/>
          <p:nvPr/>
        </p:nvPicPr>
        <p:blipFill>
          <a:blip r:embed="rId3">
            <a:alphaModFix/>
          </a:blip>
          <a:stretch>
            <a:fillRect/>
          </a:stretch>
        </p:blipFill>
        <p:spPr>
          <a:xfrm>
            <a:off x="152400" y="1170125"/>
            <a:ext cx="8839199" cy="379412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Reducer Function</a:t>
            </a:r>
            <a:endParaRPr/>
          </a:p>
        </p:txBody>
      </p:sp>
      <p:sp>
        <p:nvSpPr>
          <p:cNvPr id="1225" name="Google Shape;1225;p2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Reducer Function adalah kode dimana kita menyimpan logic kita</a:t>
            </a:r>
            <a:endParaRPr/>
          </a:p>
          <a:p>
            <a:pPr indent="-342900" lvl="0" marL="457200" rtl="0" algn="l">
              <a:spcBef>
                <a:spcPts val="0"/>
              </a:spcBef>
              <a:spcAft>
                <a:spcPts val="0"/>
              </a:spcAft>
              <a:buSzPts val="1800"/>
              <a:buChar char="●"/>
            </a:pPr>
            <a:r>
              <a:rPr lang="id"/>
              <a:t>Reducer Function memiliki dua parameter, State saat ini, dan Action object</a:t>
            </a:r>
            <a:endParaRPr/>
          </a:p>
          <a:p>
            <a:pPr indent="-342900" lvl="0" marL="457200" rtl="0" algn="l">
              <a:spcBef>
                <a:spcPts val="0"/>
              </a:spcBef>
              <a:spcAft>
                <a:spcPts val="0"/>
              </a:spcAft>
              <a:buSzPts val="1800"/>
              <a:buChar char="●"/>
            </a:pPr>
            <a:r>
              <a:rPr lang="id"/>
              <a:t>Return function nya adalah State selanjutnya</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src/note/NoteApp.jsx - notesReducer</a:t>
            </a:r>
            <a:endParaRPr/>
          </a:p>
        </p:txBody>
      </p:sp>
      <p:pic>
        <p:nvPicPr>
          <p:cNvPr id="1231" name="Google Shape;1231;p215"/>
          <p:cNvPicPr preferRelativeResize="0"/>
          <p:nvPr/>
        </p:nvPicPr>
        <p:blipFill>
          <a:blip r:embed="rId3">
            <a:alphaModFix/>
          </a:blip>
          <a:stretch>
            <a:fillRect/>
          </a:stretch>
        </p:blipFill>
        <p:spPr>
          <a:xfrm>
            <a:off x="152400" y="1170125"/>
            <a:ext cx="7250878" cy="382097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src/note/NoteApp.jsx</a:t>
            </a:r>
            <a:endParaRPr/>
          </a:p>
        </p:txBody>
      </p:sp>
      <p:pic>
        <p:nvPicPr>
          <p:cNvPr id="1237" name="Google Shape;1237;p216"/>
          <p:cNvPicPr preferRelativeResize="0"/>
          <p:nvPr/>
        </p:nvPicPr>
        <p:blipFill>
          <a:blip r:embed="rId3">
            <a:alphaModFix/>
          </a:blip>
          <a:stretch>
            <a:fillRect/>
          </a:stretch>
        </p:blipFill>
        <p:spPr>
          <a:xfrm>
            <a:off x="152400" y="1170125"/>
            <a:ext cx="6048947" cy="3820974"/>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Menggunakan Immer</a:t>
            </a:r>
            <a:endParaRPr/>
          </a:p>
        </p:txBody>
      </p:sp>
      <p:sp>
        <p:nvSpPr>
          <p:cNvPr id="1243" name="Google Shape;1243;p2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Library Use-Immer juga mendukung Reducer, sehingga kita bisa lebih mudah karena kita bisa mengedit data draft dibanding membuat data baru dari State yang ada</a:t>
            </a:r>
            <a:endParaRPr/>
          </a:p>
          <a:p>
            <a:pPr indent="-342900" lvl="0" marL="457200" rtl="0" algn="l">
              <a:spcBef>
                <a:spcPts val="0"/>
              </a:spcBef>
              <a:spcAft>
                <a:spcPts val="0"/>
              </a:spcAft>
              <a:buSzPts val="1800"/>
              <a:buChar char="●"/>
            </a:pPr>
            <a:r>
              <a:rPr lang="id"/>
              <a:t>Kita bisa menggunakan method useImmerReducer()</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Immer Reducer</a:t>
            </a:r>
            <a:endParaRPr/>
          </a:p>
        </p:txBody>
      </p:sp>
      <p:pic>
        <p:nvPicPr>
          <p:cNvPr id="1249" name="Google Shape;1249;p218"/>
          <p:cNvPicPr preferRelativeResize="0"/>
          <p:nvPr/>
        </p:nvPicPr>
        <p:blipFill>
          <a:blip r:embed="rId3">
            <a:alphaModFix/>
          </a:blip>
          <a:stretch>
            <a:fillRect/>
          </a:stretch>
        </p:blipFill>
        <p:spPr>
          <a:xfrm>
            <a:off x="152400" y="1170125"/>
            <a:ext cx="8052536" cy="382097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Context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Context Hooks</a:t>
            </a:r>
            <a:endParaRPr/>
          </a:p>
        </p:txBody>
      </p:sp>
      <p:sp>
        <p:nvSpPr>
          <p:cNvPr id="1260" name="Google Shape;1260;p2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State Hooks yang sudah kita bahas sebelumnya menggunakan useState() dan useReduce()</a:t>
            </a:r>
            <a:endParaRPr/>
          </a:p>
          <a:p>
            <a:pPr indent="-342900" lvl="0" marL="457200" rtl="0" algn="l">
              <a:spcBef>
                <a:spcPts val="0"/>
              </a:spcBef>
              <a:spcAft>
                <a:spcPts val="0"/>
              </a:spcAft>
              <a:buSzPts val="1800"/>
              <a:buChar char="●"/>
            </a:pPr>
            <a:r>
              <a:rPr lang="id"/>
              <a:t>Masih ada Hooks yang lainnya, salah satunya adalah Context Hooks, menggunakan useContext()</a:t>
            </a:r>
            <a:endParaRPr/>
          </a:p>
          <a:p>
            <a:pPr indent="-342900" lvl="0" marL="457200" rtl="0" algn="l">
              <a:spcBef>
                <a:spcPts val="0"/>
              </a:spcBef>
              <a:spcAft>
                <a:spcPts val="0"/>
              </a:spcAft>
              <a:buSzPts val="1800"/>
              <a:buChar char="●"/>
            </a:pPr>
            <a:r>
              <a:rPr lang="id" u="sng">
                <a:solidFill>
                  <a:schemeClr val="hlink"/>
                </a:solidFill>
                <a:hlinkClick r:id="rId3"/>
              </a:rPr>
              <a:t>https://react.dev/reference/react/useContext</a:t>
            </a:r>
            <a:r>
              <a:rPr lang="id"/>
              <a:t> </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Context</a:t>
            </a:r>
            <a:endParaRPr/>
          </a:p>
        </p:txBody>
      </p:sp>
      <p:sp>
        <p:nvSpPr>
          <p:cNvPr id="1266" name="Google Shape;1266;p2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Biasanya, untuk mengirim informasi dari parent Component ke child Component, kita biasa menggunakan Props</a:t>
            </a:r>
            <a:endParaRPr/>
          </a:p>
          <a:p>
            <a:pPr indent="-342900" lvl="0" marL="457200" rtl="0" algn="l">
              <a:spcBef>
                <a:spcPts val="0"/>
              </a:spcBef>
              <a:spcAft>
                <a:spcPts val="0"/>
              </a:spcAft>
              <a:buSzPts val="1800"/>
              <a:buChar char="●"/>
            </a:pPr>
            <a:r>
              <a:rPr lang="id"/>
              <a:t>Tapi mengirim informasi melalui banyak Component, mungkin akan membuat kita terlalu sulit melakukan maintain Props nya</a:t>
            </a:r>
            <a:endParaRPr/>
          </a:p>
          <a:p>
            <a:pPr indent="-342900" lvl="0" marL="457200" rtl="0" algn="l">
              <a:spcBef>
                <a:spcPts val="0"/>
              </a:spcBef>
              <a:spcAft>
                <a:spcPts val="0"/>
              </a:spcAft>
              <a:buSzPts val="1800"/>
              <a:buChar char="●"/>
            </a:pPr>
            <a:r>
              <a:rPr lang="id"/>
              <a:t>Atau, misal saja kita punya satu informasi yang digunakan oleh banyak Component, maka mengirim ke semua Component juga akan terlalu sulit</a:t>
            </a:r>
            <a:endParaRPr/>
          </a:p>
          <a:p>
            <a:pPr indent="-342900" lvl="0" marL="457200" rtl="0" algn="l">
              <a:spcBef>
                <a:spcPts val="0"/>
              </a:spcBef>
              <a:spcAft>
                <a:spcPts val="0"/>
              </a:spcAft>
              <a:buSzPts val="1800"/>
              <a:buChar char="●"/>
            </a:pPr>
            <a:r>
              <a:rPr lang="id"/>
              <a:t>Context membolehkan parent Component membuat informasi dan bisa digunakan oleh Component manapun di bawah nya, tidak peduli seberapa dalam Component di bawah nya</a:t>
            </a:r>
            <a:endParaRPr/>
          </a:p>
          <a:p>
            <a:pPr indent="-342900" lvl="0" marL="457200" rtl="0" algn="l">
              <a:spcBef>
                <a:spcPts val="0"/>
              </a:spcBef>
              <a:spcAft>
                <a:spcPts val="0"/>
              </a:spcAft>
              <a:buSzPts val="1800"/>
              <a:buChar char="●"/>
            </a:pPr>
            <a:r>
              <a:rPr lang="id"/>
              <a:t>Banyak juga yang bilang jika Context adalah Global State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 Context</a:t>
            </a:r>
            <a:endParaRPr/>
          </a:p>
        </p:txBody>
      </p:sp>
      <p:pic>
        <p:nvPicPr>
          <p:cNvPr id="1272" name="Google Shape;1272;p222"/>
          <p:cNvPicPr preferRelativeResize="0"/>
          <p:nvPr/>
        </p:nvPicPr>
        <p:blipFill>
          <a:blip r:embed="rId3">
            <a:alphaModFix/>
          </a:blip>
          <a:stretch>
            <a:fillRect/>
          </a:stretch>
        </p:blipFill>
        <p:spPr>
          <a:xfrm>
            <a:off x="152400" y="1170125"/>
            <a:ext cx="7055030" cy="3820976"/>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Context</a:t>
            </a:r>
            <a:endParaRPr/>
          </a:p>
        </p:txBody>
      </p:sp>
      <p:sp>
        <p:nvSpPr>
          <p:cNvPr id="1278" name="Google Shape;1278;p2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Context, kita bisa menggunakan function createContext()</a:t>
            </a:r>
            <a:endParaRPr/>
          </a:p>
          <a:p>
            <a:pPr indent="-342900" lvl="0" marL="457200" rtl="0" algn="l">
              <a:spcBef>
                <a:spcPts val="0"/>
              </a:spcBef>
              <a:spcAft>
                <a:spcPts val="0"/>
              </a:spcAft>
              <a:buSzPts val="1800"/>
              <a:buChar char="●"/>
            </a:pPr>
            <a:r>
              <a:rPr lang="id" u="sng">
                <a:solidFill>
                  <a:schemeClr val="hlink"/>
                </a:solidFill>
                <a:hlinkClick r:id="rId3"/>
              </a:rPr>
              <a:t>https://react.dev/reference/react/createContext</a:t>
            </a:r>
            <a:r>
              <a:rPr lang="id"/>
              <a:t> </a:t>
            </a:r>
            <a:endParaRPr/>
          </a:p>
          <a:p>
            <a:pPr indent="-342900" lvl="0" marL="457200" rtl="0" algn="l">
              <a:spcBef>
                <a:spcPts val="0"/>
              </a:spcBef>
              <a:spcAft>
                <a:spcPts val="0"/>
              </a:spcAft>
              <a:buSzPts val="1800"/>
              <a:buChar char="●"/>
            </a:pPr>
            <a:r>
              <a:rPr lang="id"/>
              <a:t>Selanjutnya, setelah membuat Context, untuk menggunakan Context tersebut, kita bisa menggunakan useContext()</a:t>
            </a:r>
            <a:endParaRPr/>
          </a:p>
          <a:p>
            <a:pPr indent="-342900" lvl="0" marL="457200" rtl="0" algn="l">
              <a:spcBef>
                <a:spcPts val="0"/>
              </a:spcBef>
              <a:spcAft>
                <a:spcPts val="0"/>
              </a:spcAft>
              <a:buSzPts val="1800"/>
              <a:buChar char="●"/>
            </a:pPr>
            <a:r>
              <a:rPr lang="id" u="sng">
                <a:solidFill>
                  <a:schemeClr val="hlink"/>
                </a:solidFill>
                <a:hlinkClick r:id="rId4"/>
              </a:rPr>
              <a:t>https://react.dev/reference/react/useContext</a:t>
            </a:r>
            <a:endParaRPr/>
          </a:p>
          <a:p>
            <a:pPr indent="-342900" lvl="0" marL="457200" rtl="0" algn="l">
              <a:spcBef>
                <a:spcPts val="0"/>
              </a:spcBef>
              <a:spcAft>
                <a:spcPts val="0"/>
              </a:spcAft>
              <a:buSzPts val="1800"/>
              <a:buChar char="●"/>
            </a:pPr>
            <a:r>
              <a:rPr lang="id"/>
              <a:t>Untuk mengubah data di Context, kita gunakan Provider yang terdapat di Context. Secara otomatis semua Component dibawahnya akan mendapat nilai sesuai yang kita ubah di Context Provider </a:t>
            </a:r>
            <a:endParaRPr/>
          </a:p>
          <a:p>
            <a:pPr indent="-342900" lvl="0" marL="457200" rtl="0" algn="l">
              <a:spcBef>
                <a:spcPts val="0"/>
              </a:spcBef>
              <a:spcAft>
                <a:spcPts val="0"/>
              </a:spcAft>
              <a:buSzPts val="1800"/>
              <a:buChar char="●"/>
            </a:pPr>
            <a:r>
              <a:rPr lang="id" u="sng">
                <a:solidFill>
                  <a:schemeClr val="hlink"/>
                </a:solidFill>
                <a:hlinkClick r:id="rId5"/>
              </a:rPr>
              <a:t>https://react.dev/reference/react/createContext#provider</a:t>
            </a:r>
            <a:r>
              <a:rPr lang="id"/>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6"/>
          <p:cNvPicPr preferRelativeResize="0"/>
          <p:nvPr/>
        </p:nvPicPr>
        <p:blipFill rotWithShape="1">
          <a:blip r:embed="rId3">
            <a:alphaModFix/>
          </a:blip>
          <a:srcRect b="0" l="0" r="0" t="14074"/>
          <a:stretch/>
        </p:blipFill>
        <p:spPr>
          <a:xfrm>
            <a:off x="1800" y="-101050"/>
            <a:ext cx="9144003" cy="5244550"/>
          </a:xfrm>
          <a:prstGeom prst="rect">
            <a:avLst/>
          </a:prstGeom>
          <a:noFill/>
          <a:ln>
            <a:noFill/>
          </a:ln>
        </p:spPr>
      </p:pic>
      <p:sp>
        <p:nvSpPr>
          <p:cNvPr id="116" name="Google Shape;11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17" name="Google Shape;117;p26"/>
          <p:cNvSpPr txBox="1"/>
          <p:nvPr>
            <p:ph idx="1" type="body"/>
          </p:nvPr>
        </p:nvSpPr>
        <p:spPr>
          <a:xfrm>
            <a:off x="311700" y="1152475"/>
            <a:ext cx="49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id">
                <a:solidFill>
                  <a:schemeClr val="dk1"/>
                </a:solidFill>
              </a:rPr>
              <a:t>Technical architect at one of the biggest ecommerce company in Indonesia</a:t>
            </a:r>
            <a:endParaRPr>
              <a:solidFill>
                <a:schemeClr val="dk1"/>
              </a:solidFill>
            </a:endParaRPr>
          </a:p>
          <a:p>
            <a:pPr indent="-342900" lvl="0" marL="457200" rtl="0" algn="l">
              <a:spcBef>
                <a:spcPts val="0"/>
              </a:spcBef>
              <a:spcAft>
                <a:spcPts val="0"/>
              </a:spcAft>
              <a:buClr>
                <a:schemeClr val="dk1"/>
              </a:buClr>
              <a:buSzPts val="1800"/>
              <a:buChar char="●"/>
            </a:pPr>
            <a:r>
              <a:rPr lang="id">
                <a:solidFill>
                  <a:schemeClr val="dk1"/>
                </a:solidFill>
              </a:rPr>
              <a:t>14+ years experiences</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4"/>
              </a:rPr>
              <a:t>www.programmerzamannow.com</a:t>
            </a:r>
            <a:r>
              <a:rPr lang="id">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5"/>
              </a:rPr>
              <a:t>youtube.com/c/ProgrammerZamanNow</a:t>
            </a:r>
            <a:r>
              <a:rPr lang="id">
                <a:solidFill>
                  <a:schemeClr val="dk1"/>
                </a:solidFill>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Menampilkan Component</a:t>
            </a:r>
            <a:endParaRPr/>
          </a:p>
        </p:txBody>
      </p:sp>
      <p:sp>
        <p:nvSpPr>
          <p:cNvPr id="222" name="Google Shape;22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menampilkan </a:t>
            </a:r>
            <a:r>
              <a:rPr lang="id"/>
              <a:t>Component, diperlukan instance dari React Root</a:t>
            </a:r>
            <a:endParaRPr/>
          </a:p>
          <a:p>
            <a:pPr indent="-342900" lvl="0" marL="457200" rtl="0" algn="l">
              <a:spcBef>
                <a:spcPts val="0"/>
              </a:spcBef>
              <a:spcAft>
                <a:spcPts val="0"/>
              </a:spcAft>
              <a:buSzPts val="1800"/>
              <a:buChar char="●"/>
            </a:pPr>
            <a:r>
              <a:rPr lang="id"/>
              <a:t>Kita bisa membuat React Root menggunakan method createRoot(element)</a:t>
            </a:r>
            <a:endParaRPr/>
          </a:p>
          <a:p>
            <a:pPr indent="-342900" lvl="0" marL="457200" rtl="0" algn="l">
              <a:spcBef>
                <a:spcPts val="0"/>
              </a:spcBef>
              <a:spcAft>
                <a:spcPts val="0"/>
              </a:spcAft>
              <a:buSzPts val="1800"/>
              <a:buChar char="●"/>
            </a:pPr>
            <a:r>
              <a:rPr lang="id" u="sng">
                <a:solidFill>
                  <a:schemeClr val="hlink"/>
                </a:solidFill>
                <a:hlinkClick r:id="rId3"/>
              </a:rPr>
              <a:t>https://react.dev/reference/react-dom/client/createRoot</a:t>
            </a:r>
            <a:r>
              <a:rPr lang="id"/>
              <a:t> </a:t>
            </a:r>
            <a:endParaRPr/>
          </a:p>
          <a:p>
            <a:pPr indent="-342900" lvl="0" marL="457200" rtl="0" algn="l">
              <a:spcBef>
                <a:spcPts val="0"/>
              </a:spcBef>
              <a:spcAft>
                <a:spcPts val="0"/>
              </a:spcAft>
              <a:buSzPts val="1800"/>
              <a:buChar char="●"/>
            </a:pPr>
            <a:r>
              <a:rPr lang="id"/>
              <a:t>Selanjutnya untuk menampilkan Component di React Root, kita bisa gunakan method render(component)</a:t>
            </a:r>
            <a:endParaRPr/>
          </a:p>
          <a:p>
            <a:pPr indent="-342900" lvl="0" marL="457200" rtl="0" algn="l">
              <a:spcBef>
                <a:spcPts val="0"/>
              </a:spcBef>
              <a:spcAft>
                <a:spcPts val="0"/>
              </a:spcAft>
              <a:buSzPts val="1800"/>
              <a:buChar char="●"/>
            </a:pPr>
            <a:r>
              <a:rPr lang="id"/>
              <a:t>Untuk membantu mencari masalah saat development, React menyediakan component StrictMode, kita bisa menggunakan StrictMode untuk menampilkan komponen di Root</a:t>
            </a:r>
            <a:endParaRPr/>
          </a:p>
          <a:p>
            <a:pPr indent="-342900" lvl="0" marL="457200" rtl="0" algn="l">
              <a:spcBef>
                <a:spcPts val="0"/>
              </a:spcBef>
              <a:spcAft>
                <a:spcPts val="0"/>
              </a:spcAft>
              <a:buSzPts val="1800"/>
              <a:buChar char="●"/>
            </a:pPr>
            <a:r>
              <a:rPr lang="id" u="sng">
                <a:solidFill>
                  <a:schemeClr val="hlink"/>
                </a:solidFill>
                <a:hlinkClick r:id="rId4"/>
              </a:rPr>
              <a:t>https://react.dev/reference/react/StrictMode</a:t>
            </a:r>
            <a:r>
              <a:rPr lang="id"/>
              <a:t>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284" name="Google Shape;1284;p2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Misal kita akan membuat halaman profile, dimana kita ingin menampilkan nama pengguna di semua Component child nya</a:t>
            </a:r>
            <a:endParaRPr/>
          </a:p>
          <a:p>
            <a:pPr indent="-342900" lvl="0" marL="457200" rtl="0" algn="l">
              <a:spcBef>
                <a:spcPts val="0"/>
              </a:spcBef>
              <a:spcAft>
                <a:spcPts val="0"/>
              </a:spcAft>
              <a:buSzPts val="1800"/>
              <a:buChar char="●"/>
            </a:pPr>
            <a:r>
              <a:rPr lang="id"/>
              <a:t>Buat halaman baru dengan file </a:t>
            </a:r>
            <a:endParaRPr/>
          </a:p>
          <a:p>
            <a:pPr indent="-342900" lvl="0" marL="457200" rtl="0" algn="l">
              <a:spcBef>
                <a:spcPts val="0"/>
              </a:spcBef>
              <a:spcAft>
                <a:spcPts val="0"/>
              </a:spcAft>
              <a:buSzPts val="1800"/>
              <a:buChar char="●"/>
            </a:pPr>
            <a:r>
              <a:rPr lang="id"/>
              <a:t>profile.html</a:t>
            </a:r>
            <a:endParaRPr/>
          </a:p>
          <a:p>
            <a:pPr indent="-342900" lvl="0" marL="457200" rtl="0" algn="l">
              <a:spcBef>
                <a:spcPts val="0"/>
              </a:spcBef>
              <a:spcAft>
                <a:spcPts val="0"/>
              </a:spcAft>
              <a:buSzPts val="1800"/>
              <a:buChar char="●"/>
            </a:pPr>
            <a:r>
              <a:rPr lang="id"/>
              <a:t>src/profile/main.jsx</a:t>
            </a:r>
            <a:endParaRPr/>
          </a:p>
          <a:p>
            <a:pPr indent="-342900" lvl="0" marL="457200" rtl="0" algn="l">
              <a:spcBef>
                <a:spcPts val="0"/>
              </a:spcBef>
              <a:spcAft>
                <a:spcPts val="0"/>
              </a:spcAft>
              <a:buSzPts val="1800"/>
              <a:buChar char="●"/>
            </a:pPr>
            <a:r>
              <a:rPr lang="id"/>
              <a:t>src/profile/ProfileContext.jsx</a:t>
            </a:r>
            <a:endParaRPr/>
          </a:p>
          <a:p>
            <a:pPr indent="-342900" lvl="0" marL="457200" rtl="0" algn="l">
              <a:spcBef>
                <a:spcPts val="0"/>
              </a:spcBef>
              <a:spcAft>
                <a:spcPts val="0"/>
              </a:spcAft>
              <a:buSzPts val="1800"/>
              <a:buChar char="●"/>
            </a:pPr>
            <a:r>
              <a:rPr lang="id"/>
              <a:t>src/profile/ProfileApp.jsx</a:t>
            </a:r>
            <a:endParaRPr/>
          </a:p>
          <a:p>
            <a:pPr indent="-342900" lvl="0" marL="457200" rtl="0" algn="l">
              <a:spcBef>
                <a:spcPts val="0"/>
              </a:spcBef>
              <a:spcAft>
                <a:spcPts val="0"/>
              </a:spcAft>
              <a:buSzPts val="1800"/>
              <a:buChar char="●"/>
            </a:pPr>
            <a:r>
              <a:rPr lang="id"/>
              <a:t>src/profile/Profile.jsx</a:t>
            </a:r>
            <a:endParaRPr/>
          </a:p>
          <a:p>
            <a:pPr indent="-342900" lvl="0" marL="457200" rtl="0" algn="l">
              <a:spcBef>
                <a:spcPts val="0"/>
              </a:spcBef>
              <a:spcAft>
                <a:spcPts val="0"/>
              </a:spcAft>
              <a:buSzPts val="1800"/>
              <a:buChar char="●"/>
            </a:pPr>
            <a:r>
              <a:rPr lang="id"/>
              <a:t>src/profile/ProfileAddress.jsx</a:t>
            </a:r>
            <a:endParaRPr/>
          </a:p>
          <a:p>
            <a:pPr indent="-342900" lvl="0" marL="457200" rtl="0" algn="l">
              <a:spcBef>
                <a:spcPts val="0"/>
              </a:spcBef>
              <a:spcAft>
                <a:spcPts val="0"/>
              </a:spcAft>
              <a:buSzPts val="1800"/>
              <a:buChar char="●"/>
            </a:pPr>
            <a:r>
              <a:rPr lang="id"/>
              <a:t>Registrasikan ke vite.config.js</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src/profile/ProfileContext.jsx</a:t>
            </a:r>
            <a:endParaRPr/>
          </a:p>
        </p:txBody>
      </p:sp>
      <p:pic>
        <p:nvPicPr>
          <p:cNvPr id="1290" name="Google Shape;1290;p225"/>
          <p:cNvPicPr preferRelativeResize="0"/>
          <p:nvPr/>
        </p:nvPicPr>
        <p:blipFill>
          <a:blip r:embed="rId3">
            <a:alphaModFix/>
          </a:blip>
          <a:stretch>
            <a:fillRect/>
          </a:stretch>
        </p:blipFill>
        <p:spPr>
          <a:xfrm>
            <a:off x="152400" y="1170125"/>
            <a:ext cx="6153150" cy="19335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2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src/profile/ProfileAddress.jsx</a:t>
            </a:r>
            <a:endParaRPr/>
          </a:p>
        </p:txBody>
      </p:sp>
      <p:pic>
        <p:nvPicPr>
          <p:cNvPr id="1296" name="Google Shape;1296;p226"/>
          <p:cNvPicPr preferRelativeResize="0"/>
          <p:nvPr/>
        </p:nvPicPr>
        <p:blipFill>
          <a:blip r:embed="rId3">
            <a:alphaModFix/>
          </a:blip>
          <a:stretch>
            <a:fillRect/>
          </a:stretch>
        </p:blipFill>
        <p:spPr>
          <a:xfrm>
            <a:off x="152400" y="1170125"/>
            <a:ext cx="7362825" cy="36385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2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src/profile/Profile.jsx</a:t>
            </a:r>
            <a:endParaRPr/>
          </a:p>
        </p:txBody>
      </p:sp>
      <p:pic>
        <p:nvPicPr>
          <p:cNvPr id="1302" name="Google Shape;1302;p227"/>
          <p:cNvPicPr preferRelativeResize="0"/>
          <p:nvPr/>
        </p:nvPicPr>
        <p:blipFill>
          <a:blip r:embed="rId3">
            <a:alphaModFix/>
          </a:blip>
          <a:stretch>
            <a:fillRect/>
          </a:stretch>
        </p:blipFill>
        <p:spPr>
          <a:xfrm>
            <a:off x="152400" y="1170125"/>
            <a:ext cx="7115175" cy="35814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2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src/profile/ProfileApp.jsx</a:t>
            </a:r>
            <a:endParaRPr/>
          </a:p>
        </p:txBody>
      </p:sp>
      <p:pic>
        <p:nvPicPr>
          <p:cNvPr id="1308" name="Google Shape;1308;p228"/>
          <p:cNvPicPr preferRelativeResize="0"/>
          <p:nvPr/>
        </p:nvPicPr>
        <p:blipFill>
          <a:blip r:embed="rId3">
            <a:alphaModFix/>
          </a:blip>
          <a:stretch>
            <a:fillRect/>
          </a:stretch>
        </p:blipFill>
        <p:spPr>
          <a:xfrm>
            <a:off x="152400" y="1170125"/>
            <a:ext cx="6692790" cy="382097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22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Context dan State</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Context dan State</a:t>
            </a:r>
            <a:endParaRPr/>
          </a:p>
        </p:txBody>
      </p:sp>
      <p:sp>
        <p:nvSpPr>
          <p:cNvPr id="1319" name="Google Shape;1319;p2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mengubah Context, kita harus menggunakan Provider</a:t>
            </a:r>
            <a:endParaRPr/>
          </a:p>
          <a:p>
            <a:pPr indent="-342900" lvl="0" marL="457200" rtl="0" algn="l">
              <a:spcBef>
                <a:spcPts val="0"/>
              </a:spcBef>
              <a:spcAft>
                <a:spcPts val="0"/>
              </a:spcAft>
              <a:buSzPts val="1800"/>
              <a:buChar char="●"/>
            </a:pPr>
            <a:r>
              <a:rPr lang="id"/>
              <a:t>Hal ini karena Context itu hanya bisa diakses oleh Component di bawahnya, tidak bisa Component diatasnya atau yang sejajar</a:t>
            </a:r>
            <a:endParaRPr/>
          </a:p>
          <a:p>
            <a:pPr indent="-342900" lvl="0" marL="457200" rtl="0" algn="l">
              <a:spcBef>
                <a:spcPts val="0"/>
              </a:spcBef>
              <a:spcAft>
                <a:spcPts val="0"/>
              </a:spcAft>
              <a:buSzPts val="1800"/>
              <a:buChar char="●"/>
            </a:pPr>
            <a:r>
              <a:rPr lang="id"/>
              <a:t>Selain itu, Component di bawahnya hanya bisa membaca data dari Context, tidak bisa mengubah data di Context</a:t>
            </a:r>
            <a:endParaRPr/>
          </a:p>
          <a:p>
            <a:pPr indent="-342900" lvl="0" marL="457200" rtl="0" algn="l">
              <a:spcBef>
                <a:spcPts val="0"/>
              </a:spcBef>
              <a:spcAft>
                <a:spcPts val="0"/>
              </a:spcAft>
              <a:buSzPts val="1800"/>
              <a:buChar char="●"/>
            </a:pPr>
            <a:r>
              <a:rPr lang="id"/>
              <a:t>Oleh karena itu, jika kita ingin membuat data di Context bisa diubah dengan mudah, kita bisa menggunakan bantuan State</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src/profile/ProfileForm.jsx</a:t>
            </a:r>
            <a:endParaRPr/>
          </a:p>
        </p:txBody>
      </p:sp>
      <p:pic>
        <p:nvPicPr>
          <p:cNvPr id="1325" name="Google Shape;1325;p231"/>
          <p:cNvPicPr preferRelativeResize="0"/>
          <p:nvPr/>
        </p:nvPicPr>
        <p:blipFill>
          <a:blip r:embed="rId3">
            <a:alphaModFix/>
          </a:blip>
          <a:stretch>
            <a:fillRect/>
          </a:stretch>
        </p:blipFill>
        <p:spPr>
          <a:xfrm>
            <a:off x="152400" y="1170125"/>
            <a:ext cx="7623080" cy="38209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src/profile/ProfileApp.jsx</a:t>
            </a:r>
            <a:endParaRPr/>
          </a:p>
        </p:txBody>
      </p:sp>
      <p:pic>
        <p:nvPicPr>
          <p:cNvPr id="1331" name="Google Shape;1331;p232"/>
          <p:cNvPicPr preferRelativeResize="0"/>
          <p:nvPr/>
        </p:nvPicPr>
        <p:blipFill>
          <a:blip r:embed="rId3">
            <a:alphaModFix/>
          </a:blip>
          <a:stretch>
            <a:fillRect/>
          </a:stretch>
        </p:blipFill>
        <p:spPr>
          <a:xfrm>
            <a:off x="152400" y="1170125"/>
            <a:ext cx="6168046" cy="382097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2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Menggunakan Context</a:t>
            </a:r>
            <a:endParaRPr/>
          </a:p>
        </p:txBody>
      </p:sp>
      <p:sp>
        <p:nvSpPr>
          <p:cNvPr id="1337" name="Google Shape;1337;p2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Context mungkin lebih mudah digunakan dibanding mengirim semua data State via Props</a:t>
            </a:r>
            <a:endParaRPr/>
          </a:p>
          <a:p>
            <a:pPr indent="-342900" lvl="0" marL="457200" rtl="0" algn="l">
              <a:spcBef>
                <a:spcPts val="0"/>
              </a:spcBef>
              <a:spcAft>
                <a:spcPts val="0"/>
              </a:spcAft>
              <a:buSzPts val="1800"/>
              <a:buChar char="●"/>
            </a:pPr>
            <a:r>
              <a:rPr lang="id"/>
              <a:t>Tapi jangan terlalu sering menggunakan Context sampai ke hal yang sederhana</a:t>
            </a:r>
            <a:endParaRPr/>
          </a:p>
          <a:p>
            <a:pPr indent="-342900" lvl="0" marL="457200" rtl="0" algn="l">
              <a:spcBef>
                <a:spcPts val="0"/>
              </a:spcBef>
              <a:spcAft>
                <a:spcPts val="0"/>
              </a:spcAft>
              <a:buSzPts val="1800"/>
              <a:buChar char="●"/>
            </a:pPr>
            <a:r>
              <a:rPr lang="id"/>
              <a:t>Gunakan Context jika memang perlu, jika masih sederhana, bisa gunakan State dan Props dulu, jika sudah terlalu kompleks dan terlalu dalam mengirim Props nya, baru diubah ke Context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hello-world/main.jsx</a:t>
            </a:r>
            <a:endParaRPr/>
          </a:p>
        </p:txBody>
      </p:sp>
      <p:pic>
        <p:nvPicPr>
          <p:cNvPr id="228" name="Google Shape;228;p45"/>
          <p:cNvPicPr preferRelativeResize="0"/>
          <p:nvPr/>
        </p:nvPicPr>
        <p:blipFill>
          <a:blip r:embed="rId3">
            <a:alphaModFix/>
          </a:blip>
          <a:stretch>
            <a:fillRect/>
          </a:stretch>
        </p:blipFill>
        <p:spPr>
          <a:xfrm>
            <a:off x="152400" y="1170125"/>
            <a:ext cx="8839200" cy="3663784"/>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23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Context dan Reducer</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Context dan Reducer</a:t>
            </a:r>
            <a:endParaRPr/>
          </a:p>
        </p:txBody>
      </p:sp>
      <p:sp>
        <p:nvSpPr>
          <p:cNvPr id="1348" name="Google Shape;1348;p2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bahas tentang Reducer, sama seperti State, Reducer juga bisa kita integrasikan dengan Context</a:t>
            </a:r>
            <a:endParaRPr/>
          </a:p>
          <a:p>
            <a:pPr indent="-342900" lvl="0" marL="457200" rtl="0" algn="l">
              <a:spcBef>
                <a:spcPts val="0"/>
              </a:spcBef>
              <a:spcAft>
                <a:spcPts val="0"/>
              </a:spcAft>
              <a:buSzPts val="1800"/>
              <a:buChar char="●"/>
            </a:pPr>
            <a:r>
              <a:rPr lang="id"/>
              <a:t>Pada kasus ketika kita membuat Component yang sudah kompleks, dan menggunakan Reducer, kita bisa mengirim semua State dan Reducer menggunakan Context ke child Component</a:t>
            </a:r>
            <a:endParaRPr/>
          </a:p>
          <a:p>
            <a:pPr indent="-342900" lvl="0" marL="457200" rtl="0" algn="l">
              <a:spcBef>
                <a:spcPts val="0"/>
              </a:spcBef>
              <a:spcAft>
                <a:spcPts val="0"/>
              </a:spcAft>
              <a:buSzPts val="1800"/>
              <a:buChar char="●"/>
            </a:pPr>
            <a:r>
              <a:rPr lang="id"/>
              <a:t>Sehingga lebih mudah dibanding menggunakan Props</a:t>
            </a:r>
            <a:endParaRPr/>
          </a:p>
          <a:p>
            <a:pPr indent="-342900" lvl="0" marL="457200" rtl="0" algn="l">
              <a:spcBef>
                <a:spcPts val="0"/>
              </a:spcBef>
              <a:spcAft>
                <a:spcPts val="0"/>
              </a:spcAft>
              <a:buSzPts val="1800"/>
              <a:buChar char="●"/>
            </a:pPr>
            <a:r>
              <a:rPr lang="id"/>
              <a:t>Misal kita coba modifikasi halaman Notes yang sebelumnya sudah kita buat</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src/note/NoteContext.jsx</a:t>
            </a:r>
            <a:endParaRPr/>
          </a:p>
        </p:txBody>
      </p:sp>
      <p:pic>
        <p:nvPicPr>
          <p:cNvPr id="1354" name="Google Shape;1354;p236"/>
          <p:cNvPicPr preferRelativeResize="0"/>
          <p:nvPr/>
        </p:nvPicPr>
        <p:blipFill>
          <a:blip r:embed="rId3">
            <a:alphaModFix/>
          </a:blip>
          <a:stretch>
            <a:fillRect/>
          </a:stretch>
        </p:blipFill>
        <p:spPr>
          <a:xfrm>
            <a:off x="152400" y="1170125"/>
            <a:ext cx="7153275" cy="212407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Pindahkan Event Handler</a:t>
            </a:r>
            <a:endParaRPr/>
          </a:p>
        </p:txBody>
      </p:sp>
      <p:sp>
        <p:nvSpPr>
          <p:cNvPr id="1360" name="Google Shape;1360;p2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Karena method Dispatch ada di Context, jadi kita tidak perlu mengirim Event Handler lagi dari Parent Component ke Child Component melalui Props</a:t>
            </a:r>
            <a:endParaRPr/>
          </a:p>
          <a:p>
            <a:pPr indent="-342900" lvl="0" marL="457200" rtl="0" algn="l">
              <a:spcBef>
                <a:spcPts val="0"/>
              </a:spcBef>
              <a:spcAft>
                <a:spcPts val="0"/>
              </a:spcAft>
              <a:buSzPts val="1800"/>
              <a:buChar char="●"/>
            </a:pPr>
            <a:r>
              <a:rPr lang="id"/>
              <a:t>Kita bisa langsung pindahkan ke Child Component, karena Child Component bisa mengakses Dispatch Function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src/note/NoteForm.jsx</a:t>
            </a:r>
            <a:endParaRPr/>
          </a:p>
        </p:txBody>
      </p:sp>
      <p:pic>
        <p:nvPicPr>
          <p:cNvPr id="1366" name="Google Shape;1366;p238"/>
          <p:cNvPicPr preferRelativeResize="0"/>
          <p:nvPr/>
        </p:nvPicPr>
        <p:blipFill>
          <a:blip r:embed="rId3">
            <a:alphaModFix/>
          </a:blip>
          <a:stretch>
            <a:fillRect/>
          </a:stretch>
        </p:blipFill>
        <p:spPr>
          <a:xfrm>
            <a:off x="152400" y="1170125"/>
            <a:ext cx="6106737" cy="382097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src/note/NoteList.jsx</a:t>
            </a:r>
            <a:endParaRPr/>
          </a:p>
        </p:txBody>
      </p:sp>
      <p:pic>
        <p:nvPicPr>
          <p:cNvPr id="1372" name="Google Shape;1372;p239"/>
          <p:cNvPicPr preferRelativeResize="0"/>
          <p:nvPr/>
        </p:nvPicPr>
        <p:blipFill>
          <a:blip r:embed="rId3">
            <a:alphaModFix/>
          </a:blip>
          <a:stretch>
            <a:fillRect/>
          </a:stretch>
        </p:blipFill>
        <p:spPr>
          <a:xfrm>
            <a:off x="152400" y="1170125"/>
            <a:ext cx="7295986" cy="3820975"/>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src/note/Note.jsx</a:t>
            </a:r>
            <a:endParaRPr/>
          </a:p>
        </p:txBody>
      </p:sp>
      <p:pic>
        <p:nvPicPr>
          <p:cNvPr id="1378" name="Google Shape;1378;p240"/>
          <p:cNvPicPr preferRelativeResize="0"/>
          <p:nvPr/>
        </p:nvPicPr>
        <p:blipFill>
          <a:blip r:embed="rId3">
            <a:alphaModFix/>
          </a:blip>
          <a:stretch>
            <a:fillRect/>
          </a:stretch>
        </p:blipFill>
        <p:spPr>
          <a:xfrm>
            <a:off x="152400" y="1170125"/>
            <a:ext cx="3708778" cy="3820976"/>
          </a:xfrm>
          <a:prstGeom prst="rect">
            <a:avLst/>
          </a:prstGeom>
          <a:noFill/>
          <a:ln>
            <a:noFill/>
          </a:ln>
        </p:spPr>
      </p:pic>
      <p:pic>
        <p:nvPicPr>
          <p:cNvPr id="1379" name="Google Shape;1379;p240"/>
          <p:cNvPicPr preferRelativeResize="0"/>
          <p:nvPr/>
        </p:nvPicPr>
        <p:blipFill>
          <a:blip r:embed="rId4">
            <a:alphaModFix/>
          </a:blip>
          <a:stretch>
            <a:fillRect/>
          </a:stretch>
        </p:blipFill>
        <p:spPr>
          <a:xfrm>
            <a:off x="4013578" y="1170125"/>
            <a:ext cx="4833419" cy="3820975"/>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src/note/NoteApp.jsx</a:t>
            </a:r>
            <a:endParaRPr/>
          </a:p>
        </p:txBody>
      </p:sp>
      <p:pic>
        <p:nvPicPr>
          <p:cNvPr id="1385" name="Google Shape;1385;p241"/>
          <p:cNvPicPr preferRelativeResize="0"/>
          <p:nvPr/>
        </p:nvPicPr>
        <p:blipFill>
          <a:blip r:embed="rId3">
            <a:alphaModFix/>
          </a:blip>
          <a:stretch>
            <a:fillRect/>
          </a:stretch>
        </p:blipFill>
        <p:spPr>
          <a:xfrm>
            <a:off x="152400" y="1170125"/>
            <a:ext cx="7867223" cy="382097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24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Ref</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 Hooks</a:t>
            </a:r>
            <a:endParaRPr/>
          </a:p>
        </p:txBody>
      </p:sp>
      <p:sp>
        <p:nvSpPr>
          <p:cNvPr id="1396" name="Google Shape;1396;p2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Fitur Hooks yang lain selain State dan Context, adalah Ref Hooks</a:t>
            </a:r>
            <a:endParaRPr/>
          </a:p>
          <a:p>
            <a:pPr indent="-342900" lvl="0" marL="457200" rtl="0" algn="l">
              <a:spcBef>
                <a:spcPts val="0"/>
              </a:spcBef>
              <a:spcAft>
                <a:spcPts val="0"/>
              </a:spcAft>
              <a:buSzPts val="1800"/>
              <a:buChar char="●"/>
            </a:pPr>
            <a:r>
              <a:rPr lang="id"/>
              <a:t>Ketika kita ingin Component mengingat informasi, tapi tidak mau memicu render ulang, maka kita bisa menggunakan Ref</a:t>
            </a:r>
            <a:endParaRPr/>
          </a:p>
          <a:p>
            <a:pPr indent="-342900" lvl="0" marL="457200" rtl="0" algn="l">
              <a:spcBef>
                <a:spcPts val="0"/>
              </a:spcBef>
              <a:spcAft>
                <a:spcPts val="0"/>
              </a:spcAft>
              <a:buSzPts val="1800"/>
              <a:buChar char="●"/>
            </a:pPr>
            <a:r>
              <a:rPr lang="id"/>
              <a:t>Menggunakan Ref Hooks bisa menggunakan method useRef()</a:t>
            </a:r>
            <a:endParaRPr/>
          </a:p>
          <a:p>
            <a:pPr indent="-342900" lvl="0" marL="457200" rtl="0" algn="l">
              <a:spcBef>
                <a:spcPts val="0"/>
              </a:spcBef>
              <a:spcAft>
                <a:spcPts val="0"/>
              </a:spcAft>
              <a:buSzPts val="1800"/>
              <a:buChar char="●"/>
            </a:pPr>
            <a:r>
              <a:rPr lang="id" u="sng">
                <a:solidFill>
                  <a:schemeClr val="hlink"/>
                </a:solidFill>
                <a:hlinkClick r:id="rId3"/>
              </a:rPr>
              <a:t>https://react.dev/reference/react/useRef</a:t>
            </a:r>
            <a:r>
              <a:rPr lang="id"/>
              <a:t> </a:t>
            </a:r>
            <a:endParaRPr/>
          </a:p>
          <a:p>
            <a:pPr indent="-342900" lvl="0" marL="457200" rtl="0" algn="l">
              <a:spcBef>
                <a:spcPts val="0"/>
              </a:spcBef>
              <a:spcAft>
                <a:spcPts val="0"/>
              </a:spcAft>
              <a:buSzPts val="1800"/>
              <a:buChar char="●"/>
            </a:pPr>
            <a:r>
              <a:rPr lang="id"/>
              <a:t>Function useRef() akan mengembalikan Object yang memiliki attribute current, dimana attribute current berisi value yang dipegang oleh Ref</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hello-world.html</a:t>
            </a:r>
            <a:endParaRPr/>
          </a:p>
        </p:txBody>
      </p:sp>
      <p:pic>
        <p:nvPicPr>
          <p:cNvPr id="234" name="Google Shape;234;p46"/>
          <p:cNvPicPr preferRelativeResize="0"/>
          <p:nvPr/>
        </p:nvPicPr>
        <p:blipFill>
          <a:blip r:embed="rId3">
            <a:alphaModFix/>
          </a:blip>
          <a:stretch>
            <a:fillRect/>
          </a:stretch>
        </p:blipFill>
        <p:spPr>
          <a:xfrm>
            <a:off x="152400" y="1170125"/>
            <a:ext cx="8839199" cy="3748921"/>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Perbedaan Ref dan State</a:t>
            </a:r>
            <a:endParaRPr/>
          </a:p>
        </p:txBody>
      </p:sp>
      <p:graphicFrame>
        <p:nvGraphicFramePr>
          <p:cNvPr id="1402" name="Google Shape;1402;p244"/>
          <p:cNvGraphicFramePr/>
          <p:nvPr/>
        </p:nvGraphicFramePr>
        <p:xfrm>
          <a:off x="952500" y="1127550"/>
          <a:ext cx="3000000" cy="3000000"/>
        </p:xfrm>
        <a:graphic>
          <a:graphicData uri="http://schemas.openxmlformats.org/drawingml/2006/table">
            <a:tbl>
              <a:tblPr>
                <a:noFill/>
                <a:tableStyleId>{0005B8DC-D9EA-44C2-8EA7-F7E0F12F42E2}</a:tableStyleId>
              </a:tblPr>
              <a:tblGrid>
                <a:gridCol w="3619500"/>
                <a:gridCol w="3619500"/>
              </a:tblGrid>
              <a:tr h="381000">
                <a:tc>
                  <a:txBody>
                    <a:bodyPr/>
                    <a:lstStyle/>
                    <a:p>
                      <a:pPr indent="0" lvl="0" marL="0" rtl="0" algn="l">
                        <a:spcBef>
                          <a:spcPts val="0"/>
                        </a:spcBef>
                        <a:spcAft>
                          <a:spcPts val="0"/>
                        </a:spcAft>
                        <a:buNone/>
                      </a:pPr>
                      <a:r>
                        <a:rPr lang="id">
                          <a:solidFill>
                            <a:schemeClr val="lt1"/>
                          </a:solidFill>
                        </a:rPr>
                        <a:t>Ref</a:t>
                      </a:r>
                      <a:endParaRPr>
                        <a:solidFill>
                          <a:schemeClr val="lt1"/>
                        </a:solidFill>
                      </a:endParaRPr>
                    </a:p>
                  </a:txBody>
                  <a:tcPr marT="91425" marB="91425" marR="91425" marL="91425">
                    <a:solidFill>
                      <a:schemeClr val="lt2"/>
                    </a:solidFill>
                  </a:tcPr>
                </a:tc>
                <a:tc>
                  <a:txBody>
                    <a:bodyPr/>
                    <a:lstStyle/>
                    <a:p>
                      <a:pPr indent="0" lvl="0" marL="0" rtl="0" algn="l">
                        <a:spcBef>
                          <a:spcPts val="0"/>
                        </a:spcBef>
                        <a:spcAft>
                          <a:spcPts val="0"/>
                        </a:spcAft>
                        <a:buNone/>
                      </a:pPr>
                      <a:r>
                        <a:rPr lang="id">
                          <a:solidFill>
                            <a:schemeClr val="lt1"/>
                          </a:solidFill>
                        </a:rPr>
                        <a:t>State</a:t>
                      </a:r>
                      <a:endParaRPr>
                        <a:solidFill>
                          <a:schemeClr val="lt1"/>
                        </a:solidFill>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id">
                          <a:solidFill>
                            <a:schemeClr val="dk1"/>
                          </a:solidFill>
                        </a:rPr>
                        <a:t>userRef(initial) mengembalikan object {current: initial}</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id">
                          <a:solidFill>
                            <a:schemeClr val="dk1"/>
                          </a:solidFill>
                        </a:rPr>
                        <a:t>useState(initial) mengembalikan [value, setValue]</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id">
                          <a:solidFill>
                            <a:schemeClr val="dk1"/>
                          </a:solidFill>
                        </a:rPr>
                        <a:t>Tidak memicu render ulang ketika diubah</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id">
                          <a:solidFill>
                            <a:schemeClr val="dk1"/>
                          </a:solidFill>
                        </a:rPr>
                        <a:t>Memicu render ulang ketika diubah</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id">
                          <a:solidFill>
                            <a:schemeClr val="dk1"/>
                          </a:solidFill>
                        </a:rPr>
                        <a:t>Mutable, bisa dimodifikasi dan diubah current value nya</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id">
                          <a:solidFill>
                            <a:schemeClr val="dk1"/>
                          </a:solidFill>
                        </a:rPr>
                        <a:t>Immutable, kita hanya bisa mengubah menggunakan function setValue</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id">
                          <a:solidFill>
                            <a:schemeClr val="dk1"/>
                          </a:solidFill>
                        </a:rPr>
                        <a:t>Tidak direkomendasikan membaca atau menulis current value ketika proses rendering. Lebih cocok dibaca atau diubah pada Event Handler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id">
                          <a:solidFill>
                            <a:schemeClr val="dk1"/>
                          </a:solidFill>
                        </a:rPr>
                        <a:t>Bisa dibaca kapanpun, tapi tiap render akan memiliki Snapshot masing-masing</a:t>
                      </a:r>
                      <a:endParaRPr>
                        <a:solidFill>
                          <a:schemeClr val="dk1"/>
                        </a:solidFill>
                      </a:endParaRPr>
                    </a:p>
                  </a:txBody>
                  <a:tcPr marT="91425" marB="91425" marR="91425" marL="91425"/>
                </a:tc>
              </a:tr>
            </a:tbl>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src/button/AlertButton.jsx</a:t>
            </a:r>
            <a:endParaRPr/>
          </a:p>
        </p:txBody>
      </p:sp>
      <p:pic>
        <p:nvPicPr>
          <p:cNvPr id="1408" name="Google Shape;1408;p245"/>
          <p:cNvPicPr preferRelativeResize="0"/>
          <p:nvPr/>
        </p:nvPicPr>
        <p:blipFill>
          <a:blip r:embed="rId3">
            <a:alphaModFix/>
          </a:blip>
          <a:stretch>
            <a:fillRect/>
          </a:stretch>
        </p:blipFill>
        <p:spPr>
          <a:xfrm>
            <a:off x="152400" y="1170125"/>
            <a:ext cx="7723030" cy="3820974"/>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414" name="Google Shape;1414;p2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halaman baru dengan file </a:t>
            </a:r>
            <a:endParaRPr/>
          </a:p>
          <a:p>
            <a:pPr indent="-342900" lvl="0" marL="457200" rtl="0" algn="l">
              <a:spcBef>
                <a:spcPts val="0"/>
              </a:spcBef>
              <a:spcAft>
                <a:spcPts val="0"/>
              </a:spcAft>
              <a:buSzPts val="1800"/>
              <a:buChar char="●"/>
            </a:pPr>
            <a:r>
              <a:rPr lang="id"/>
              <a:t>timer.html</a:t>
            </a:r>
            <a:endParaRPr/>
          </a:p>
          <a:p>
            <a:pPr indent="-342900" lvl="0" marL="457200" rtl="0" algn="l">
              <a:spcBef>
                <a:spcPts val="0"/>
              </a:spcBef>
              <a:spcAft>
                <a:spcPts val="0"/>
              </a:spcAft>
              <a:buSzPts val="1800"/>
              <a:buChar char="●"/>
            </a:pPr>
            <a:r>
              <a:rPr lang="id"/>
              <a:t>src/timer/main.jsx</a:t>
            </a:r>
            <a:endParaRPr/>
          </a:p>
          <a:p>
            <a:pPr indent="-342900" lvl="0" marL="457200" rtl="0" algn="l">
              <a:spcBef>
                <a:spcPts val="0"/>
              </a:spcBef>
              <a:spcAft>
                <a:spcPts val="0"/>
              </a:spcAft>
              <a:buSzPts val="1800"/>
              <a:buChar char="●"/>
            </a:pPr>
            <a:r>
              <a:rPr lang="id"/>
              <a:t>src/timer/Timer.jsx</a:t>
            </a:r>
            <a:endParaRPr/>
          </a:p>
          <a:p>
            <a:pPr indent="-342900" lvl="0" marL="457200" rtl="0" algn="l">
              <a:spcBef>
                <a:spcPts val="0"/>
              </a:spcBef>
              <a:spcAft>
                <a:spcPts val="0"/>
              </a:spcAft>
              <a:buSzPts val="1800"/>
              <a:buChar char="●"/>
            </a:pPr>
            <a:r>
              <a:rPr lang="id"/>
              <a:t>Registrasikan ke vite.config.js</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src/timer/Timer.jsx</a:t>
            </a:r>
            <a:endParaRPr/>
          </a:p>
        </p:txBody>
      </p:sp>
      <p:pic>
        <p:nvPicPr>
          <p:cNvPr id="1420" name="Google Shape;1420;p247"/>
          <p:cNvPicPr preferRelativeResize="0"/>
          <p:nvPr/>
        </p:nvPicPr>
        <p:blipFill>
          <a:blip r:embed="rId3">
            <a:alphaModFix/>
          </a:blip>
          <a:stretch>
            <a:fillRect/>
          </a:stretch>
        </p:blipFill>
        <p:spPr>
          <a:xfrm>
            <a:off x="152400" y="1170125"/>
            <a:ext cx="4376302" cy="3820975"/>
          </a:xfrm>
          <a:prstGeom prst="rect">
            <a:avLst/>
          </a:prstGeom>
          <a:noFill/>
          <a:ln>
            <a:noFill/>
          </a:ln>
        </p:spPr>
      </p:pic>
      <p:pic>
        <p:nvPicPr>
          <p:cNvPr id="1421" name="Google Shape;1421;p247"/>
          <p:cNvPicPr preferRelativeResize="0"/>
          <p:nvPr/>
        </p:nvPicPr>
        <p:blipFill>
          <a:blip r:embed="rId4">
            <a:alphaModFix/>
          </a:blip>
          <a:stretch>
            <a:fillRect/>
          </a:stretch>
        </p:blipFill>
        <p:spPr>
          <a:xfrm>
            <a:off x="4681102" y="1170125"/>
            <a:ext cx="4310499" cy="2608217"/>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Manipulasi DOM dengan Ref</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Manipulasi DOM dengan Ref</a:t>
            </a:r>
            <a:endParaRPr/>
          </a:p>
        </p:txBody>
      </p:sp>
      <p:sp>
        <p:nvSpPr>
          <p:cNvPr id="1432" name="Google Shape;1432;p2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React secara otomatis akan mengupdate DOM ketika melakukan render ulang, jadi kita tidak perlu memanipulasi DOM secara manual lagi</a:t>
            </a:r>
            <a:endParaRPr/>
          </a:p>
          <a:p>
            <a:pPr indent="-342900" lvl="0" marL="457200" rtl="0" algn="l">
              <a:spcBef>
                <a:spcPts val="0"/>
              </a:spcBef>
              <a:spcAft>
                <a:spcPts val="0"/>
              </a:spcAft>
              <a:buSzPts val="1800"/>
              <a:buChar char="●"/>
            </a:pPr>
            <a:r>
              <a:rPr lang="id"/>
              <a:t>Tapi, kadang kita mungkin perlu mengakses DOM secara manual, contoh memindahkan fokus ke salah satu element, atau scroll ke element tertentu, dan lain-lain</a:t>
            </a:r>
            <a:endParaRPr/>
          </a:p>
          <a:p>
            <a:pPr indent="-342900" lvl="0" marL="457200" rtl="0" algn="l">
              <a:spcBef>
                <a:spcPts val="0"/>
              </a:spcBef>
              <a:spcAft>
                <a:spcPts val="0"/>
              </a:spcAft>
              <a:buSzPts val="1800"/>
              <a:buChar char="●"/>
            </a:pPr>
            <a:r>
              <a:rPr lang="id"/>
              <a:t>Sayangnya, tidak ada cara untuk melakukan hal ini menggunakan React, jadi kita perlu tangani hal ini secara manual</a:t>
            </a:r>
            <a:endParaRPr/>
          </a:p>
          <a:p>
            <a:pPr indent="-342900" lvl="0" marL="457200" rtl="0" algn="l">
              <a:spcBef>
                <a:spcPts val="0"/>
              </a:spcBef>
              <a:spcAft>
                <a:spcPts val="0"/>
              </a:spcAft>
              <a:buSzPts val="1800"/>
              <a:buChar char="●"/>
            </a:pPr>
            <a:r>
              <a:rPr lang="id"/>
              <a:t>Salah satu caranya kita menggunakan Ref menuju ke DOM element</a:t>
            </a:r>
            <a:endParaRPr/>
          </a:p>
          <a:p>
            <a:pPr indent="-342900" lvl="0" marL="457200" rtl="0" algn="l">
              <a:spcBef>
                <a:spcPts val="0"/>
              </a:spcBef>
              <a:spcAft>
                <a:spcPts val="0"/>
              </a:spcAft>
              <a:buSzPts val="1800"/>
              <a:buChar char="●"/>
            </a:pPr>
            <a:r>
              <a:rPr lang="id"/>
              <a:t>Caranya, pada element nya, kita bisa tambahkan attribute ref</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438" name="Google Shape;1438;p2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halaman baru dengan file </a:t>
            </a:r>
            <a:endParaRPr/>
          </a:p>
          <a:p>
            <a:pPr indent="-342900" lvl="0" marL="457200" rtl="0" algn="l">
              <a:spcBef>
                <a:spcPts val="0"/>
              </a:spcBef>
              <a:spcAft>
                <a:spcPts val="0"/>
              </a:spcAft>
              <a:buSzPts val="1800"/>
              <a:buChar char="●"/>
            </a:pPr>
            <a:r>
              <a:rPr lang="id"/>
              <a:t>guestbook.html</a:t>
            </a:r>
            <a:endParaRPr/>
          </a:p>
          <a:p>
            <a:pPr indent="-342900" lvl="0" marL="457200" rtl="0" algn="l">
              <a:spcBef>
                <a:spcPts val="0"/>
              </a:spcBef>
              <a:spcAft>
                <a:spcPts val="0"/>
              </a:spcAft>
              <a:buSzPts val="1800"/>
              <a:buChar char="●"/>
            </a:pPr>
            <a:r>
              <a:rPr lang="id"/>
              <a:t>src/guestbook/main.jsx</a:t>
            </a:r>
            <a:endParaRPr/>
          </a:p>
          <a:p>
            <a:pPr indent="-342900" lvl="0" marL="457200" rtl="0" algn="l">
              <a:spcBef>
                <a:spcPts val="0"/>
              </a:spcBef>
              <a:spcAft>
                <a:spcPts val="0"/>
              </a:spcAft>
              <a:buSzPts val="1800"/>
              <a:buChar char="●"/>
            </a:pPr>
            <a:r>
              <a:rPr lang="id"/>
              <a:t>src/guestbook/GuestBook.jsx</a:t>
            </a:r>
            <a:endParaRPr/>
          </a:p>
          <a:p>
            <a:pPr indent="-342900" lvl="0" marL="457200" rtl="0" algn="l">
              <a:spcBef>
                <a:spcPts val="0"/>
              </a:spcBef>
              <a:spcAft>
                <a:spcPts val="0"/>
              </a:spcAft>
              <a:buSzPts val="1800"/>
              <a:buChar char="●"/>
            </a:pPr>
            <a:r>
              <a:rPr lang="id"/>
              <a:t>Registrasikan ke vite.config.js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src/guestbook/GuestBook.jsx</a:t>
            </a:r>
            <a:endParaRPr/>
          </a:p>
        </p:txBody>
      </p:sp>
      <p:pic>
        <p:nvPicPr>
          <p:cNvPr id="1444" name="Google Shape;1444;p251"/>
          <p:cNvPicPr preferRelativeResize="0"/>
          <p:nvPr/>
        </p:nvPicPr>
        <p:blipFill>
          <a:blip r:embed="rId3">
            <a:alphaModFix/>
          </a:blip>
          <a:stretch>
            <a:fillRect/>
          </a:stretch>
        </p:blipFill>
        <p:spPr>
          <a:xfrm>
            <a:off x="152400" y="1170125"/>
            <a:ext cx="3737301" cy="2983050"/>
          </a:xfrm>
          <a:prstGeom prst="rect">
            <a:avLst/>
          </a:prstGeom>
          <a:noFill/>
          <a:ln>
            <a:noFill/>
          </a:ln>
        </p:spPr>
      </p:pic>
      <p:pic>
        <p:nvPicPr>
          <p:cNvPr id="1445" name="Google Shape;1445;p251"/>
          <p:cNvPicPr preferRelativeResize="0"/>
          <p:nvPr/>
        </p:nvPicPr>
        <p:blipFill>
          <a:blip r:embed="rId4">
            <a:alphaModFix/>
          </a:blip>
          <a:stretch>
            <a:fillRect/>
          </a:stretch>
        </p:blipFill>
        <p:spPr>
          <a:xfrm>
            <a:off x="4042101" y="1170125"/>
            <a:ext cx="4949499" cy="261744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2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 untuk Component</a:t>
            </a:r>
            <a:endParaRPr/>
          </a:p>
        </p:txBody>
      </p:sp>
      <p:sp>
        <p:nvSpPr>
          <p:cNvPr id="1451" name="Google Shape;1451;p2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Ref hanya bisa digunakan di DOM element, kita tidak bisa menggunakan ref di Component</a:t>
            </a:r>
            <a:endParaRPr/>
          </a:p>
          <a:p>
            <a:pPr indent="-342900" lvl="0" marL="457200" rtl="0" algn="l">
              <a:spcBef>
                <a:spcPts val="0"/>
              </a:spcBef>
              <a:spcAft>
                <a:spcPts val="0"/>
              </a:spcAft>
              <a:buSzPts val="1800"/>
              <a:buChar char="●"/>
            </a:pPr>
            <a:r>
              <a:rPr lang="id"/>
              <a:t>Jika kita menambahkan Ref ke Component, maka attribute current akan bernilai null</a:t>
            </a:r>
            <a:endParaRPr/>
          </a:p>
          <a:p>
            <a:pPr indent="-342900" lvl="0" marL="457200" rtl="0" algn="l">
              <a:spcBef>
                <a:spcPts val="0"/>
              </a:spcBef>
              <a:spcAft>
                <a:spcPts val="0"/>
              </a:spcAft>
              <a:buSzPts val="1800"/>
              <a:buChar char="●"/>
            </a:pPr>
            <a:r>
              <a:rPr lang="id"/>
              <a:t>Kita akan coba praktekan ini dengan membuat GuestBookInput Component</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2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src/guestbook/GuestBookInput.jsx</a:t>
            </a:r>
            <a:endParaRPr/>
          </a:p>
        </p:txBody>
      </p:sp>
      <p:pic>
        <p:nvPicPr>
          <p:cNvPr id="1457" name="Google Shape;1457;p253"/>
          <p:cNvPicPr preferRelativeResize="0"/>
          <p:nvPr/>
        </p:nvPicPr>
        <p:blipFill>
          <a:blip r:embed="rId3">
            <a:alphaModFix/>
          </a:blip>
          <a:stretch>
            <a:fillRect/>
          </a:stretch>
        </p:blipFill>
        <p:spPr>
          <a:xfrm>
            <a:off x="152400" y="1170125"/>
            <a:ext cx="8839203" cy="35960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Vite Config</a:t>
            </a:r>
            <a:endParaRPr/>
          </a:p>
        </p:txBody>
      </p:sp>
      <p:pic>
        <p:nvPicPr>
          <p:cNvPr id="240" name="Google Shape;240;p47"/>
          <p:cNvPicPr preferRelativeResize="0"/>
          <p:nvPr/>
        </p:nvPicPr>
        <p:blipFill>
          <a:blip r:embed="rId3">
            <a:alphaModFix/>
          </a:blip>
          <a:stretch>
            <a:fillRect/>
          </a:stretch>
        </p:blipFill>
        <p:spPr>
          <a:xfrm>
            <a:off x="152400" y="1170125"/>
            <a:ext cx="7672036" cy="382097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src/guestbook/GuestBook.jsx</a:t>
            </a:r>
            <a:endParaRPr/>
          </a:p>
        </p:txBody>
      </p:sp>
      <p:pic>
        <p:nvPicPr>
          <p:cNvPr id="1463" name="Google Shape;1463;p254"/>
          <p:cNvPicPr preferRelativeResize="0"/>
          <p:nvPr/>
        </p:nvPicPr>
        <p:blipFill>
          <a:blip r:embed="rId3">
            <a:alphaModFix/>
          </a:blip>
          <a:stretch>
            <a:fillRect/>
          </a:stretch>
        </p:blipFill>
        <p:spPr>
          <a:xfrm>
            <a:off x="152400" y="1170125"/>
            <a:ext cx="8433796" cy="3820974"/>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2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Component DOM Element</a:t>
            </a:r>
            <a:endParaRPr/>
          </a:p>
        </p:txBody>
      </p:sp>
      <p:sp>
        <p:nvSpPr>
          <p:cNvPr id="1469" name="Google Shape;1469;p2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Karena Component tidak bisa dijadikan sebagai Ref, oleh karena itu, jika kita ingin menggunakan Ref untuk Component, kita bisa menggunakan Props</a:t>
            </a:r>
            <a:endParaRPr/>
          </a:p>
          <a:p>
            <a:pPr indent="-342900" lvl="0" marL="457200" rtl="0" algn="l">
              <a:spcBef>
                <a:spcPts val="0"/>
              </a:spcBef>
              <a:spcAft>
                <a:spcPts val="0"/>
              </a:spcAft>
              <a:buSzPts val="1800"/>
              <a:buChar char="●"/>
            </a:pPr>
            <a:r>
              <a:rPr lang="id"/>
              <a:t>Kita bisa membuat Props ref yang kita isi Ref </a:t>
            </a:r>
            <a:endParaRPr/>
          </a:p>
          <a:p>
            <a:pPr indent="-342900" lvl="0" marL="457200" rtl="0" algn="l">
              <a:spcBef>
                <a:spcPts val="0"/>
              </a:spcBef>
              <a:spcAft>
                <a:spcPts val="0"/>
              </a:spcAft>
              <a:buSzPts val="1800"/>
              <a:buChar char="●"/>
            </a:pPr>
            <a:r>
              <a:rPr lang="id"/>
              <a:t>Props ref bisa kita gunakan pada DOM element di dalam Component tersebut</a:t>
            </a:r>
            <a:endParaRPr/>
          </a:p>
          <a:p>
            <a:pPr indent="-342900" lvl="0" marL="457200" rtl="0" algn="l">
              <a:spcBef>
                <a:spcPts val="0"/>
              </a:spcBef>
              <a:spcAft>
                <a:spcPts val="0"/>
              </a:spcAft>
              <a:buSzPts val="1800"/>
              <a:buChar char="●"/>
            </a:pPr>
            <a:r>
              <a:rPr lang="id"/>
              <a:t>Sekarang kita coba tambahkan Ref ke dalam Component GuestBookInput</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2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src/guestbook/GuestBookInput.jsx</a:t>
            </a:r>
            <a:endParaRPr/>
          </a:p>
        </p:txBody>
      </p:sp>
      <p:pic>
        <p:nvPicPr>
          <p:cNvPr id="1475" name="Google Shape;1475;p256"/>
          <p:cNvPicPr preferRelativeResize="0"/>
          <p:nvPr/>
        </p:nvPicPr>
        <p:blipFill>
          <a:blip r:embed="rId3">
            <a:alphaModFix/>
          </a:blip>
          <a:stretch>
            <a:fillRect/>
          </a:stretch>
        </p:blipFill>
        <p:spPr>
          <a:xfrm>
            <a:off x="152400" y="1170125"/>
            <a:ext cx="8839201" cy="3811649"/>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25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Effect</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2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Effect Hooks</a:t>
            </a:r>
            <a:endParaRPr/>
          </a:p>
        </p:txBody>
      </p:sp>
      <p:sp>
        <p:nvSpPr>
          <p:cNvPr id="1486" name="Google Shape;1486;p2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Hooks selanjutnya yang akan kita bahas adalah Effect Hooks</a:t>
            </a:r>
            <a:endParaRPr/>
          </a:p>
          <a:p>
            <a:pPr indent="-342900" lvl="0" marL="457200" rtl="0" algn="l">
              <a:spcBef>
                <a:spcPts val="0"/>
              </a:spcBef>
              <a:spcAft>
                <a:spcPts val="0"/>
              </a:spcAft>
              <a:buSzPts val="1800"/>
              <a:buChar char="●"/>
            </a:pPr>
            <a:r>
              <a:rPr lang="id"/>
              <a:t>Beberapa Component mungkin butuh untuk berkomunikasi dengan External System, misal berkomunikasi dengan Non-React Component, berkomunikasi dengan Server, dan lain-lain</a:t>
            </a:r>
            <a:endParaRPr/>
          </a:p>
          <a:p>
            <a:pPr indent="-342900" lvl="0" marL="457200" rtl="0" algn="l">
              <a:spcBef>
                <a:spcPts val="0"/>
              </a:spcBef>
              <a:spcAft>
                <a:spcPts val="0"/>
              </a:spcAft>
              <a:buSzPts val="1800"/>
              <a:buChar char="●"/>
            </a:pPr>
            <a:r>
              <a:rPr lang="id"/>
              <a:t>Effect Hooks memungkinkan kita membuat kode yang dijalankan setelah proses render sehingga kita bisa berkomunikasi dengan system diluar React</a:t>
            </a:r>
            <a:endParaRPr/>
          </a:p>
          <a:p>
            <a:pPr indent="-342900" lvl="0" marL="457200" rtl="0" algn="l">
              <a:spcBef>
                <a:spcPts val="0"/>
              </a:spcBef>
              <a:spcAft>
                <a:spcPts val="0"/>
              </a:spcAft>
              <a:buSzPts val="1800"/>
              <a:buChar char="●"/>
            </a:pPr>
            <a:r>
              <a:rPr lang="id"/>
              <a:t>Effect terjadi setelah proses render selesai</a:t>
            </a:r>
            <a:endParaRPr/>
          </a:p>
          <a:p>
            <a:pPr indent="-342900" lvl="0" marL="457200" rtl="0" algn="l">
              <a:spcBef>
                <a:spcPts val="0"/>
              </a:spcBef>
              <a:spcAft>
                <a:spcPts val="0"/>
              </a:spcAft>
              <a:buSzPts val="1800"/>
              <a:buChar char="●"/>
            </a:pPr>
            <a:r>
              <a:rPr lang="id"/>
              <a:t>Kita bisa menggunakan useEffect() untuk membuat Effect</a:t>
            </a:r>
            <a:endParaRPr/>
          </a:p>
          <a:p>
            <a:pPr indent="-342900" lvl="0" marL="457200" rtl="0" algn="l">
              <a:spcBef>
                <a:spcPts val="0"/>
              </a:spcBef>
              <a:spcAft>
                <a:spcPts val="0"/>
              </a:spcAft>
              <a:buSzPts val="1800"/>
              <a:buChar char="●"/>
            </a:pPr>
            <a:r>
              <a:rPr lang="id" u="sng">
                <a:solidFill>
                  <a:schemeClr val="hlink"/>
                </a:solidFill>
                <a:hlinkClick r:id="rId3"/>
              </a:rPr>
              <a:t>https://react.dev/reference/react/useEffect</a:t>
            </a:r>
            <a:r>
              <a:rPr lang="id"/>
              <a:t>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2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Tidak Cukup Event Handler?</a:t>
            </a:r>
            <a:endParaRPr/>
          </a:p>
        </p:txBody>
      </p:sp>
      <p:sp>
        <p:nvSpPr>
          <p:cNvPr id="1492" name="Google Shape;1492;p2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Biasanya kita tahu bahwa Component itu harus Pure, dan tidak memiliki efek samping</a:t>
            </a:r>
            <a:endParaRPr/>
          </a:p>
          <a:p>
            <a:pPr indent="-342900" lvl="0" marL="457200" rtl="0" algn="l">
              <a:spcBef>
                <a:spcPts val="0"/>
              </a:spcBef>
              <a:spcAft>
                <a:spcPts val="0"/>
              </a:spcAft>
              <a:buSzPts val="1800"/>
              <a:buChar char="●"/>
            </a:pPr>
            <a:r>
              <a:rPr lang="id"/>
              <a:t>Untuk kode yang memiliki efek samping, biasanya kita gunakan Event Handler</a:t>
            </a:r>
            <a:endParaRPr/>
          </a:p>
          <a:p>
            <a:pPr indent="-342900" lvl="0" marL="457200" rtl="0" algn="l">
              <a:spcBef>
                <a:spcPts val="0"/>
              </a:spcBef>
              <a:spcAft>
                <a:spcPts val="0"/>
              </a:spcAft>
              <a:buSzPts val="1800"/>
              <a:buChar char="●"/>
            </a:pPr>
            <a:r>
              <a:rPr lang="id"/>
              <a:t>Namun, kadang ada kebutuhan kita memang perlu membuat Component yang memiliki efek samping ketika dirender</a:t>
            </a:r>
            <a:endParaRPr/>
          </a:p>
          <a:p>
            <a:pPr indent="-342900" lvl="0" marL="457200" rtl="0" algn="l">
              <a:spcBef>
                <a:spcPts val="0"/>
              </a:spcBef>
              <a:spcAft>
                <a:spcPts val="0"/>
              </a:spcAft>
              <a:buSzPts val="1800"/>
              <a:buChar char="●"/>
            </a:pPr>
            <a:r>
              <a:rPr lang="id"/>
              <a:t>Misal ketika Component di render, kita ingin mengambil data dari Server, sehingga bisa menyebabkan isi Component berubah (efek samping) sesuai dengan response Server</a:t>
            </a:r>
            <a:endParaRPr/>
          </a:p>
          <a:p>
            <a:pPr indent="-342900" lvl="0" marL="457200" rtl="0" algn="l">
              <a:spcBef>
                <a:spcPts val="0"/>
              </a:spcBef>
              <a:spcAft>
                <a:spcPts val="0"/>
              </a:spcAft>
              <a:buSzPts val="1800"/>
              <a:buChar char="●"/>
            </a:pPr>
            <a:r>
              <a:rPr lang="id"/>
              <a:t>Disinilah Effect Hooks diperlukan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2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498" name="Google Shape;1498;p2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halaman baru dengan file </a:t>
            </a:r>
            <a:endParaRPr/>
          </a:p>
          <a:p>
            <a:pPr indent="-342900" lvl="0" marL="457200" rtl="0" algn="l">
              <a:spcBef>
                <a:spcPts val="0"/>
              </a:spcBef>
              <a:spcAft>
                <a:spcPts val="0"/>
              </a:spcAft>
              <a:buSzPts val="1800"/>
              <a:buChar char="●"/>
            </a:pPr>
            <a:r>
              <a:rPr lang="id"/>
              <a:t>product.html</a:t>
            </a:r>
            <a:endParaRPr/>
          </a:p>
          <a:p>
            <a:pPr indent="-342900" lvl="0" marL="457200" rtl="0" algn="l">
              <a:spcBef>
                <a:spcPts val="0"/>
              </a:spcBef>
              <a:spcAft>
                <a:spcPts val="0"/>
              </a:spcAft>
              <a:buSzPts val="1800"/>
              <a:buChar char="●"/>
            </a:pPr>
            <a:r>
              <a:rPr lang="id"/>
              <a:t>src/product/main.jsx</a:t>
            </a:r>
            <a:endParaRPr/>
          </a:p>
          <a:p>
            <a:pPr indent="-342900" lvl="0" marL="457200" rtl="0" algn="l">
              <a:spcBef>
                <a:spcPts val="0"/>
              </a:spcBef>
              <a:spcAft>
                <a:spcPts val="0"/>
              </a:spcAft>
              <a:buSzPts val="1800"/>
              <a:buChar char="●"/>
            </a:pPr>
            <a:r>
              <a:rPr lang="id"/>
              <a:t>src/product/ProductList.jsx</a:t>
            </a:r>
            <a:endParaRPr/>
          </a:p>
          <a:p>
            <a:pPr indent="-342900" lvl="0" marL="457200" rtl="0" algn="l">
              <a:spcBef>
                <a:spcPts val="0"/>
              </a:spcBef>
              <a:spcAft>
                <a:spcPts val="0"/>
              </a:spcAft>
              <a:buSzPts val="1800"/>
              <a:buChar char="●"/>
            </a:pPr>
            <a:r>
              <a:rPr lang="id"/>
              <a:t>src/product/Product.jsx</a:t>
            </a:r>
            <a:endParaRPr/>
          </a:p>
          <a:p>
            <a:pPr indent="-342900" lvl="0" marL="457200" rtl="0" algn="l">
              <a:spcBef>
                <a:spcPts val="0"/>
              </a:spcBef>
              <a:spcAft>
                <a:spcPts val="0"/>
              </a:spcAft>
              <a:buSzPts val="1800"/>
              <a:buChar char="●"/>
            </a:pPr>
            <a:r>
              <a:rPr lang="id"/>
              <a:t>public/products.json</a:t>
            </a:r>
            <a:endParaRPr/>
          </a:p>
          <a:p>
            <a:pPr indent="-342900" lvl="0" marL="457200" rtl="0" algn="l">
              <a:spcBef>
                <a:spcPts val="0"/>
              </a:spcBef>
              <a:spcAft>
                <a:spcPts val="0"/>
              </a:spcAft>
              <a:buSzPts val="1800"/>
              <a:buChar char="●"/>
            </a:pPr>
            <a:r>
              <a:rPr lang="id"/>
              <a:t>Registrasikan ke vite.config.js</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2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public/products.json</a:t>
            </a:r>
            <a:endParaRPr/>
          </a:p>
        </p:txBody>
      </p:sp>
      <p:pic>
        <p:nvPicPr>
          <p:cNvPr id="1504" name="Google Shape;1504;p261"/>
          <p:cNvPicPr preferRelativeResize="0"/>
          <p:nvPr/>
        </p:nvPicPr>
        <p:blipFill>
          <a:blip r:embed="rId3">
            <a:alphaModFix/>
          </a:blip>
          <a:stretch>
            <a:fillRect/>
          </a:stretch>
        </p:blipFill>
        <p:spPr>
          <a:xfrm>
            <a:off x="152400" y="1170125"/>
            <a:ext cx="7247339" cy="3820974"/>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2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src/product/Product.jsx</a:t>
            </a:r>
            <a:endParaRPr/>
          </a:p>
        </p:txBody>
      </p:sp>
      <p:pic>
        <p:nvPicPr>
          <p:cNvPr id="1510" name="Google Shape;1510;p262"/>
          <p:cNvPicPr preferRelativeResize="0"/>
          <p:nvPr/>
        </p:nvPicPr>
        <p:blipFill>
          <a:blip r:embed="rId3">
            <a:alphaModFix/>
          </a:blip>
          <a:stretch>
            <a:fillRect/>
          </a:stretch>
        </p:blipFill>
        <p:spPr>
          <a:xfrm>
            <a:off x="152400" y="1170125"/>
            <a:ext cx="8839199" cy="333129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2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src/product/ProductList.jsx</a:t>
            </a:r>
            <a:endParaRPr/>
          </a:p>
        </p:txBody>
      </p:sp>
      <p:pic>
        <p:nvPicPr>
          <p:cNvPr id="1516" name="Google Shape;1516;p263"/>
          <p:cNvPicPr preferRelativeResize="0"/>
          <p:nvPr/>
        </p:nvPicPr>
        <p:blipFill>
          <a:blip r:embed="rId3">
            <a:alphaModFix/>
          </a:blip>
          <a:stretch>
            <a:fillRect/>
          </a:stretch>
        </p:blipFill>
        <p:spPr>
          <a:xfrm>
            <a:off x="152400" y="1170125"/>
            <a:ext cx="4115200" cy="3182650"/>
          </a:xfrm>
          <a:prstGeom prst="rect">
            <a:avLst/>
          </a:prstGeom>
          <a:noFill/>
          <a:ln>
            <a:noFill/>
          </a:ln>
        </p:spPr>
      </p:pic>
      <p:pic>
        <p:nvPicPr>
          <p:cNvPr id="1517" name="Google Shape;1517;p263"/>
          <p:cNvPicPr preferRelativeResize="0"/>
          <p:nvPr/>
        </p:nvPicPr>
        <p:blipFill>
          <a:blip r:embed="rId4">
            <a:alphaModFix/>
          </a:blip>
          <a:stretch>
            <a:fillRect/>
          </a:stretch>
        </p:blipFill>
        <p:spPr>
          <a:xfrm>
            <a:off x="4420000" y="1170125"/>
            <a:ext cx="4571600" cy="17936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Component</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Infinite Loop</a:t>
            </a:r>
            <a:endParaRPr/>
          </a:p>
        </p:txBody>
      </p:sp>
      <p:sp>
        <p:nvSpPr>
          <p:cNvPr id="1523" name="Google Shape;1523;p2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Effect akan dieksekusi setelah proses render</a:t>
            </a:r>
            <a:endParaRPr/>
          </a:p>
          <a:p>
            <a:pPr indent="-342900" lvl="0" marL="457200" rtl="0" algn="l">
              <a:spcBef>
                <a:spcPts val="0"/>
              </a:spcBef>
              <a:spcAft>
                <a:spcPts val="0"/>
              </a:spcAft>
              <a:buSzPts val="1800"/>
              <a:buChar char="●"/>
            </a:pPr>
            <a:r>
              <a:rPr lang="id"/>
              <a:t>Oleh karena itu, kita perlu berhati-hati, karena jika di dalam Effect kita mengubah State, maka bisa terjadi infinite loop yang menyebabkan proses render ulang terus-terusan terjadi tanpa henti</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Infinite Loop (Jangan Dilakukan)</a:t>
            </a:r>
            <a:endParaRPr/>
          </a:p>
        </p:txBody>
      </p:sp>
      <p:pic>
        <p:nvPicPr>
          <p:cNvPr id="1529" name="Google Shape;1529;p265"/>
          <p:cNvPicPr preferRelativeResize="0"/>
          <p:nvPr/>
        </p:nvPicPr>
        <p:blipFill>
          <a:blip r:embed="rId3">
            <a:alphaModFix/>
          </a:blip>
          <a:stretch>
            <a:fillRect/>
          </a:stretch>
        </p:blipFill>
        <p:spPr>
          <a:xfrm>
            <a:off x="152400" y="1170125"/>
            <a:ext cx="8839200" cy="379730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Effect Clean Up</a:t>
            </a:r>
            <a:endParaRPr/>
          </a:p>
        </p:txBody>
      </p:sp>
      <p:sp>
        <p:nvSpPr>
          <p:cNvPr id="1535" name="Google Shape;1535;p2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Pada beberapa kasus, mungkin kita butuh melakukan sesuatu setelah eksekusi Effect selesai dilakukan</a:t>
            </a:r>
            <a:endParaRPr/>
          </a:p>
          <a:p>
            <a:pPr indent="-342900" lvl="0" marL="457200" rtl="0" algn="l">
              <a:spcBef>
                <a:spcPts val="0"/>
              </a:spcBef>
              <a:spcAft>
                <a:spcPts val="0"/>
              </a:spcAft>
              <a:buSzPts val="1800"/>
              <a:buChar char="●"/>
            </a:pPr>
            <a:r>
              <a:rPr lang="id"/>
              <a:t>Seperti misal di Try Catch, terdapat Finally</a:t>
            </a:r>
            <a:endParaRPr/>
          </a:p>
          <a:p>
            <a:pPr indent="-342900" lvl="0" marL="457200" rtl="0" algn="l">
              <a:spcBef>
                <a:spcPts val="0"/>
              </a:spcBef>
              <a:spcAft>
                <a:spcPts val="0"/>
              </a:spcAft>
              <a:buSzPts val="1800"/>
              <a:buChar char="●"/>
            </a:pPr>
            <a:r>
              <a:rPr lang="id"/>
              <a:t>Di Effect terdapat proses yang namanya Clean Up, Clean Up akan dieksekusi setelah proses Effect selesai</a:t>
            </a:r>
            <a:endParaRPr/>
          </a:p>
          <a:p>
            <a:pPr indent="-342900" lvl="0" marL="457200" rtl="0" algn="l">
              <a:spcBef>
                <a:spcPts val="0"/>
              </a:spcBef>
              <a:spcAft>
                <a:spcPts val="0"/>
              </a:spcAft>
              <a:buSzPts val="1800"/>
              <a:buChar char="●"/>
            </a:pPr>
            <a:r>
              <a:rPr lang="id"/>
              <a:t>Caranya cukup mudah, kita tinggal return kan Closure Function di dalam Effect</a:t>
            </a:r>
            <a:endParaRPr/>
          </a:p>
          <a:p>
            <a:pPr indent="-342900" lvl="0" marL="457200" rtl="0" algn="l">
              <a:spcBef>
                <a:spcPts val="0"/>
              </a:spcBef>
              <a:spcAft>
                <a:spcPts val="0"/>
              </a:spcAft>
              <a:buSzPts val="1800"/>
              <a:buChar char="●"/>
            </a:pPr>
            <a:r>
              <a:rPr lang="id"/>
              <a:t>Clean Up akan dieksekusi sebelum Effect selanjutnya di eksekusi, atau Component di hilangkan</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Effect Clean Up</a:t>
            </a:r>
            <a:endParaRPr/>
          </a:p>
        </p:txBody>
      </p:sp>
      <p:pic>
        <p:nvPicPr>
          <p:cNvPr id="1541" name="Google Shape;1541;p267"/>
          <p:cNvPicPr preferRelativeResize="0"/>
          <p:nvPr/>
        </p:nvPicPr>
        <p:blipFill>
          <a:blip r:embed="rId3">
            <a:alphaModFix/>
          </a:blip>
          <a:stretch>
            <a:fillRect/>
          </a:stretch>
        </p:blipFill>
        <p:spPr>
          <a:xfrm>
            <a:off x="152400" y="1170125"/>
            <a:ext cx="7620000" cy="3419475"/>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6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Effect Dependencies</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Effect Dependencies</a:t>
            </a:r>
            <a:endParaRPr/>
          </a:p>
        </p:txBody>
      </p:sp>
      <p:sp>
        <p:nvSpPr>
          <p:cNvPr id="1552" name="Google Shape;1552;p2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Effect akan dieksekusi setiap selesai proses render</a:t>
            </a:r>
            <a:endParaRPr/>
          </a:p>
          <a:p>
            <a:pPr indent="-342900" lvl="0" marL="457200" rtl="0" algn="l">
              <a:spcBef>
                <a:spcPts val="0"/>
              </a:spcBef>
              <a:spcAft>
                <a:spcPts val="0"/>
              </a:spcAft>
              <a:buSzPts val="1800"/>
              <a:buChar char="●"/>
            </a:pPr>
            <a:r>
              <a:rPr lang="id"/>
              <a:t>Artinya jika proses render dilakukan berkali-kali, Effect akan dieksekusi juga berkali-kali setelah proses render selesai</a:t>
            </a:r>
            <a:endParaRPr/>
          </a:p>
          <a:p>
            <a:pPr indent="-342900" lvl="0" marL="457200" rtl="0" algn="l">
              <a:spcBef>
                <a:spcPts val="0"/>
              </a:spcBef>
              <a:spcAft>
                <a:spcPts val="0"/>
              </a:spcAft>
              <a:buSzPts val="1800"/>
              <a:buChar char="●"/>
            </a:pPr>
            <a:r>
              <a:rPr lang="id"/>
              <a:t>Hal ini menjadikan kita harus melakukan pengecekan secara manual seperti di materi sebelumnya jika tidak ingin kode Effect dijalankan berkali-kali</a:t>
            </a:r>
            <a:endParaRPr/>
          </a:p>
          <a:p>
            <a:pPr indent="-342900" lvl="0" marL="457200" rtl="0" algn="l">
              <a:spcBef>
                <a:spcPts val="0"/>
              </a:spcBef>
              <a:spcAft>
                <a:spcPts val="0"/>
              </a:spcAft>
              <a:buSzPts val="1800"/>
              <a:buChar char="●"/>
            </a:pPr>
            <a:r>
              <a:rPr lang="id"/>
              <a:t>useEffect() memiliki parameter kedua yaitu Dependencies</a:t>
            </a:r>
            <a:endParaRPr/>
          </a:p>
          <a:p>
            <a:pPr indent="-342900" lvl="0" marL="457200" rtl="0" algn="l">
              <a:spcBef>
                <a:spcPts val="0"/>
              </a:spcBef>
              <a:spcAft>
                <a:spcPts val="0"/>
              </a:spcAft>
              <a:buSzPts val="1800"/>
              <a:buChar char="●"/>
            </a:pPr>
            <a:r>
              <a:rPr lang="id"/>
              <a:t>Kita bisa mengisi Dependencies dengan Array dari State, dimana artinya Effect hanya akan dieksekusi jika State tersebut berubah, jika tidak berubah maka Effect tidak akan dieksekusi</a:t>
            </a:r>
            <a:endParaRPr/>
          </a:p>
          <a:p>
            <a:pPr indent="-342900" lvl="0" marL="457200" rtl="0" algn="l">
              <a:spcBef>
                <a:spcPts val="0"/>
              </a:spcBef>
              <a:spcAft>
                <a:spcPts val="0"/>
              </a:spcAft>
              <a:buSzPts val="1800"/>
              <a:buChar char="●"/>
            </a:pPr>
            <a:r>
              <a:rPr lang="id"/>
              <a:t>Hal ini mungkin lebih mudah dibanding manual melakukan if else</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src/product/ProductList.jsx</a:t>
            </a:r>
            <a:endParaRPr/>
          </a:p>
        </p:txBody>
      </p:sp>
      <p:pic>
        <p:nvPicPr>
          <p:cNvPr id="1558" name="Google Shape;1558;p270"/>
          <p:cNvPicPr preferRelativeResize="0"/>
          <p:nvPr/>
        </p:nvPicPr>
        <p:blipFill>
          <a:blip r:embed="rId3">
            <a:alphaModFix/>
          </a:blip>
          <a:stretch>
            <a:fillRect/>
          </a:stretch>
        </p:blipFill>
        <p:spPr>
          <a:xfrm>
            <a:off x="152400" y="1170125"/>
            <a:ext cx="4030250" cy="3820974"/>
          </a:xfrm>
          <a:prstGeom prst="rect">
            <a:avLst/>
          </a:prstGeom>
          <a:noFill/>
          <a:ln>
            <a:noFill/>
          </a:ln>
        </p:spPr>
      </p:pic>
      <p:pic>
        <p:nvPicPr>
          <p:cNvPr id="1559" name="Google Shape;1559;p270"/>
          <p:cNvPicPr preferRelativeResize="0"/>
          <p:nvPr/>
        </p:nvPicPr>
        <p:blipFill>
          <a:blip r:embed="rId4">
            <a:alphaModFix/>
          </a:blip>
          <a:stretch>
            <a:fillRect/>
          </a:stretch>
        </p:blipFill>
        <p:spPr>
          <a:xfrm>
            <a:off x="4335050" y="1170125"/>
            <a:ext cx="4656550" cy="1997835"/>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2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Empty Dependencies</a:t>
            </a:r>
            <a:endParaRPr/>
          </a:p>
        </p:txBody>
      </p:sp>
      <p:sp>
        <p:nvSpPr>
          <p:cNvPr id="1565" name="Google Shape;1565;p2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kadang, mungkin kita hanya ingin memanggil Effect sekali saja setelah pertama kali Component di Render, setelah itu kita tidak mau memanggil Effect lagi, bahkan jika terjadi render ulang</a:t>
            </a:r>
            <a:endParaRPr/>
          </a:p>
          <a:p>
            <a:pPr indent="-342900" lvl="0" marL="457200" rtl="0" algn="l">
              <a:spcBef>
                <a:spcPts val="0"/>
              </a:spcBef>
              <a:spcAft>
                <a:spcPts val="0"/>
              </a:spcAft>
              <a:buSzPts val="1800"/>
              <a:buChar char="●"/>
            </a:pPr>
            <a:r>
              <a:rPr lang="id"/>
              <a:t>Pada kasus seperti itu, kita bisa gunakan empty array sebagai dependencies, maka Effect hanya akan dipanggil sekali saja setelah render pertama kali, selanjutnya tidak akan dipanggil lagi</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src/product/ProductList.jsx</a:t>
            </a:r>
            <a:endParaRPr/>
          </a:p>
        </p:txBody>
      </p:sp>
      <p:pic>
        <p:nvPicPr>
          <p:cNvPr id="1571" name="Google Shape;1571;p272"/>
          <p:cNvPicPr preferRelativeResize="0"/>
          <p:nvPr/>
        </p:nvPicPr>
        <p:blipFill>
          <a:blip r:embed="rId3">
            <a:alphaModFix/>
          </a:blip>
          <a:stretch>
            <a:fillRect/>
          </a:stretch>
        </p:blipFill>
        <p:spPr>
          <a:xfrm>
            <a:off x="152400" y="1170125"/>
            <a:ext cx="7554514" cy="38209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7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Async Code di Effect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a:t>
            </a:r>
            <a:endParaRPr/>
          </a:p>
        </p:txBody>
      </p:sp>
      <p:sp>
        <p:nvSpPr>
          <p:cNvPr id="251" name="Google Shape;251;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React</a:t>
            </a:r>
            <a:r>
              <a:rPr lang="id"/>
              <a:t> Component mendukung semua elemen HTML dan SVG</a:t>
            </a:r>
            <a:endParaRPr/>
          </a:p>
          <a:p>
            <a:pPr indent="-342900" lvl="0" marL="457200" rtl="0" algn="l">
              <a:spcBef>
                <a:spcPts val="0"/>
              </a:spcBef>
              <a:spcAft>
                <a:spcPts val="0"/>
              </a:spcAft>
              <a:buSzPts val="1800"/>
              <a:buChar char="●"/>
            </a:pPr>
            <a:r>
              <a:rPr lang="id"/>
              <a:t>Jadi kita tidak perlu khawatir ketika membuat Component, karena semua elemen pasti didukung</a:t>
            </a:r>
            <a:endParaRPr/>
          </a:p>
          <a:p>
            <a:pPr indent="-342900" lvl="0" marL="457200" rtl="0" algn="l">
              <a:spcBef>
                <a:spcPts val="0"/>
              </a:spcBef>
              <a:spcAft>
                <a:spcPts val="0"/>
              </a:spcAft>
              <a:buSzPts val="1800"/>
              <a:buChar char="●"/>
            </a:pPr>
            <a:r>
              <a:rPr lang="id" u="sng">
                <a:solidFill>
                  <a:schemeClr val="hlink"/>
                </a:solidFill>
                <a:hlinkClick r:id="rId3"/>
              </a:rPr>
              <a:t>https://react.dev/reference/react-dom/components</a:t>
            </a:r>
            <a:r>
              <a:rPr lang="id"/>
              <a:t> </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Async Code di Effect</a:t>
            </a:r>
            <a:endParaRPr/>
          </a:p>
        </p:txBody>
      </p:sp>
      <p:sp>
        <p:nvSpPr>
          <p:cNvPr id="1582" name="Google Shape;1582;p2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saat berhubungan dengan System External, misal memanggil API, biasanya kita akan membuat kode Async Await</a:t>
            </a:r>
            <a:endParaRPr/>
          </a:p>
          <a:p>
            <a:pPr indent="-342900" lvl="0" marL="457200" rtl="0" algn="l">
              <a:spcBef>
                <a:spcPts val="0"/>
              </a:spcBef>
              <a:spcAft>
                <a:spcPts val="0"/>
              </a:spcAft>
              <a:buSzPts val="1800"/>
              <a:buChar char="●"/>
            </a:pPr>
            <a:r>
              <a:rPr lang="id"/>
              <a:t>Sayangnya, Effect tidak mendukung Async Function, oleh karena itu jika kita bisa menggunakan Promise secara langsung, kita bisa langsung saja gunakan Promise, tanpa menggunakan Async Await</a:t>
            </a:r>
            <a:endParaRPr/>
          </a:p>
          <a:p>
            <a:pPr indent="-342900" lvl="0" marL="457200" rtl="0" algn="l">
              <a:spcBef>
                <a:spcPts val="0"/>
              </a:spcBef>
              <a:spcAft>
                <a:spcPts val="0"/>
              </a:spcAft>
              <a:buSzPts val="1800"/>
              <a:buChar char="●"/>
            </a:pPr>
            <a:r>
              <a:rPr lang="id"/>
              <a:t>Namun, jika kita memang mau menggunakan Async Await, maka kita harus buat function yang nandi dipanggil di useEffect()</a:t>
            </a:r>
            <a:endParaRPr/>
          </a:p>
          <a:p>
            <a:pPr indent="-342900" lvl="0" marL="457200" rtl="0" algn="l">
              <a:spcBef>
                <a:spcPts val="0"/>
              </a:spcBef>
              <a:spcAft>
                <a:spcPts val="0"/>
              </a:spcAft>
              <a:buSzPts val="1800"/>
              <a:buChar char="●"/>
            </a:pPr>
            <a:r>
              <a:rPr lang="id"/>
              <a:t>Misal, kita akan coba ubah kode sebelumnya menjadi kode Async Await ketika mengambil data Products</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src/product/ProductList.jsx</a:t>
            </a:r>
            <a:endParaRPr/>
          </a:p>
        </p:txBody>
      </p:sp>
      <p:pic>
        <p:nvPicPr>
          <p:cNvPr id="1588" name="Google Shape;1588;p275"/>
          <p:cNvPicPr preferRelativeResize="0"/>
          <p:nvPr/>
        </p:nvPicPr>
        <p:blipFill>
          <a:blip r:embed="rId3">
            <a:alphaModFix/>
          </a:blip>
          <a:stretch>
            <a:fillRect/>
          </a:stretch>
        </p:blipFill>
        <p:spPr>
          <a:xfrm>
            <a:off x="152400" y="1170125"/>
            <a:ext cx="7915275" cy="3381375"/>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7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Jangan Gunakan Effect</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Jangan Gunakan Effect</a:t>
            </a:r>
            <a:endParaRPr/>
          </a:p>
        </p:txBody>
      </p:sp>
      <p:sp>
        <p:nvSpPr>
          <p:cNvPr id="1599" name="Google Shape;1599;p2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Effect Hook adalah cara di luar dari yang biasa dilakukan di React. </a:t>
            </a:r>
            <a:endParaRPr/>
          </a:p>
          <a:p>
            <a:pPr indent="-342900" lvl="0" marL="457200" rtl="0" algn="l">
              <a:spcBef>
                <a:spcPts val="0"/>
              </a:spcBef>
              <a:spcAft>
                <a:spcPts val="0"/>
              </a:spcAft>
              <a:buSzPts val="1800"/>
              <a:buChar char="●"/>
            </a:pPr>
            <a:r>
              <a:rPr lang="id"/>
              <a:t>Effect memungkinkan kita keluar dari kebiasaan di React, dan memungkinkan Component kita berinteraksi dengan External System seperti Non React Component, Network, dan lain-lain</a:t>
            </a:r>
            <a:endParaRPr/>
          </a:p>
          <a:p>
            <a:pPr indent="-342900" lvl="0" marL="457200" rtl="0" algn="l">
              <a:spcBef>
                <a:spcPts val="0"/>
              </a:spcBef>
              <a:spcAft>
                <a:spcPts val="0"/>
              </a:spcAft>
              <a:buSzPts val="1800"/>
              <a:buChar char="●"/>
            </a:pPr>
            <a:r>
              <a:rPr lang="id"/>
              <a:t>Jika tidak ada interaksi dengan External System, maka sebaiknya jangan gunakan Effect</a:t>
            </a:r>
            <a:endParaRPr/>
          </a:p>
          <a:p>
            <a:pPr indent="-342900" lvl="0" marL="457200" rtl="0" algn="l">
              <a:spcBef>
                <a:spcPts val="0"/>
              </a:spcBef>
              <a:spcAft>
                <a:spcPts val="0"/>
              </a:spcAft>
              <a:buSzPts val="1800"/>
              <a:buChar char="●"/>
            </a:pPr>
            <a:r>
              <a:rPr lang="id"/>
              <a:t>Meminimalisir penggunaan Effect akan membuat kode kita mudah untuk dibaca, cepat dieksekusi dan minim error</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Jangan Gunakan Effect untuk Inisialisasi Aplikasi</a:t>
            </a:r>
            <a:endParaRPr/>
          </a:p>
        </p:txBody>
      </p:sp>
      <p:sp>
        <p:nvSpPr>
          <p:cNvPr id="1605" name="Google Shape;1605;p2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beberapa proses dilakukan di awal sebelum halaman di tampilkan</a:t>
            </a:r>
            <a:endParaRPr/>
          </a:p>
          <a:p>
            <a:pPr indent="-342900" lvl="0" marL="457200" rtl="0" algn="l">
              <a:spcBef>
                <a:spcPts val="0"/>
              </a:spcBef>
              <a:spcAft>
                <a:spcPts val="0"/>
              </a:spcAft>
              <a:buSzPts val="1800"/>
              <a:buChar char="●"/>
            </a:pPr>
            <a:r>
              <a:rPr lang="id"/>
              <a:t>Pada kasus ini, gunakan saja kode JavaScript langsung diluar React</a:t>
            </a:r>
            <a:endParaRPr/>
          </a:p>
          <a:p>
            <a:pPr indent="-342900" lvl="0" marL="457200" rtl="0" algn="l">
              <a:spcBef>
                <a:spcPts val="0"/>
              </a:spcBef>
              <a:spcAft>
                <a:spcPts val="0"/>
              </a:spcAft>
              <a:buSzPts val="1800"/>
              <a:buChar char="●"/>
            </a:pPr>
            <a:r>
              <a:rPr lang="id"/>
              <a:t>Jangan gunakan Effect untuk melakukan inisialisasi aplikasi</a:t>
            </a:r>
            <a:endParaRPr/>
          </a:p>
          <a:p>
            <a:pPr indent="-342900" lvl="0" marL="457200" rtl="0" algn="l">
              <a:spcBef>
                <a:spcPts val="0"/>
              </a:spcBef>
              <a:spcAft>
                <a:spcPts val="0"/>
              </a:spcAft>
              <a:buSzPts val="1800"/>
              <a:buChar char="●"/>
            </a:pPr>
            <a:r>
              <a:rPr lang="id"/>
              <a:t>Hal ini karena Effect akan dieksekusi setelah Render (setelah ditampilkan), dan akan dieksekusi ulang jika terjadi render ulang (bisa berkali-kali)</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2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Jangan Gunakan Effect untuk Mengubah Data di Server</a:t>
            </a:r>
            <a:endParaRPr/>
          </a:p>
        </p:txBody>
      </p:sp>
      <p:sp>
        <p:nvSpPr>
          <p:cNvPr id="1611" name="Google Shape;1611;p2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terdapat logic di Effect melakukan perubahan data di Server, perlu hati-hati, karena bisa saja Effect dieksekusi berkali-kali karena proses render ulang</a:t>
            </a:r>
            <a:endParaRPr/>
          </a:p>
          <a:p>
            <a:pPr indent="-342900" lvl="0" marL="457200" rtl="0" algn="l">
              <a:spcBef>
                <a:spcPts val="0"/>
              </a:spcBef>
              <a:spcAft>
                <a:spcPts val="0"/>
              </a:spcAft>
              <a:buSzPts val="1800"/>
              <a:buChar char="●"/>
            </a:pPr>
            <a:r>
              <a:rPr lang="id"/>
              <a:t>Oleh karena ini, tidak direkomendasikan untuk menggunakan Effect untuk mengubah data di Server</a:t>
            </a:r>
            <a:endParaRPr/>
          </a:p>
          <a:p>
            <a:pPr indent="-342900" lvl="0" marL="457200" rtl="0" algn="l">
              <a:spcBef>
                <a:spcPts val="0"/>
              </a:spcBef>
              <a:spcAft>
                <a:spcPts val="0"/>
              </a:spcAft>
              <a:buSzPts val="1800"/>
              <a:buChar char="●"/>
            </a:pPr>
            <a:r>
              <a:rPr lang="id"/>
              <a:t>Gunakan Event Handler jika ingin mengubah data di Server, sehingga jelas kapan perubahan terjadi</a:t>
            </a:r>
            <a:endParaRPr/>
          </a:p>
          <a:p>
            <a:pPr indent="-342900" lvl="0" marL="457200" rtl="0" algn="l">
              <a:spcBef>
                <a:spcPts val="0"/>
              </a:spcBef>
              <a:spcAft>
                <a:spcPts val="0"/>
              </a:spcAft>
              <a:buSzPts val="1800"/>
              <a:buChar char="●"/>
            </a:pPr>
            <a:r>
              <a:rPr lang="id"/>
              <a:t>Menggunakan Effect bisa menyebabkan perubahan data di Server terjadi berkali-kali karena render ulang Component</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8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Memo</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Memoization </a:t>
            </a:r>
            <a:endParaRPr/>
          </a:p>
        </p:txBody>
      </p:sp>
      <p:sp>
        <p:nvSpPr>
          <p:cNvPr id="1622" name="Google Shape;1622;p2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Memoization adalah teknik optimasi untuk mempercepat program komputer, dengan cara menyimpan data secara sementara dari hasil kalkulasi (yang biasanya berat), sehingga tidak perlu dikalkulasi ulang</a:t>
            </a:r>
            <a:endParaRPr/>
          </a:p>
          <a:p>
            <a:pPr indent="-342900" lvl="0" marL="457200" rtl="0" algn="l">
              <a:spcBef>
                <a:spcPts val="0"/>
              </a:spcBef>
              <a:spcAft>
                <a:spcPts val="0"/>
              </a:spcAft>
              <a:buSzPts val="1800"/>
              <a:buChar char="●"/>
            </a:pPr>
            <a:r>
              <a:rPr lang="id"/>
              <a:t>Ini adalah bagian dari Performance Hooks, dimana kita bisa menggunakan function useMemo(callback, [dependencies])</a:t>
            </a:r>
            <a:endParaRPr/>
          </a:p>
          <a:p>
            <a:pPr indent="-342900" lvl="0" marL="457200" rtl="0" algn="l">
              <a:spcBef>
                <a:spcPts val="0"/>
              </a:spcBef>
              <a:spcAft>
                <a:spcPts val="0"/>
              </a:spcAft>
              <a:buSzPts val="1800"/>
              <a:buChar char="●"/>
            </a:pPr>
            <a:r>
              <a:rPr lang="id" u="sng">
                <a:solidFill>
                  <a:schemeClr val="hlink"/>
                </a:solidFill>
                <a:hlinkClick r:id="rId3"/>
              </a:rPr>
              <a:t>https://react.dev/reference/react/useMemo</a:t>
            </a:r>
            <a:r>
              <a:rPr lang="id"/>
              <a:t> </a:t>
            </a:r>
            <a:endParaRPr/>
          </a:p>
          <a:p>
            <a:pPr indent="-342900" lvl="0" marL="457200" rtl="0" algn="l">
              <a:spcBef>
                <a:spcPts val="0"/>
              </a:spcBef>
              <a:spcAft>
                <a:spcPts val="0"/>
              </a:spcAft>
              <a:buSzPts val="1800"/>
              <a:buChar char="●"/>
            </a:pPr>
            <a:r>
              <a:rPr lang="id"/>
              <a:t>Ini cocok untuk kasus misal kita perlu memanggil kode yang berat, dan hasilnya selalu sama, dibandingkan kita panggil terus-terusan setiap proses render, lebih baik kita lakukan sekali saja, dan pada proses pemanggilan berikutnya, kita cukup kembalikan hasil yang pertama</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Penggunaan Memo</a:t>
            </a:r>
            <a:endParaRPr/>
          </a:p>
        </p:txBody>
      </p:sp>
      <p:sp>
        <p:nvSpPr>
          <p:cNvPr id="1628" name="Google Shape;1628;p2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Misal pada pada aplikasi Notes, kita ingin tambahkan proses untuk mencari Note</a:t>
            </a:r>
            <a:endParaRPr/>
          </a:p>
          <a:p>
            <a:pPr indent="-342900" lvl="0" marL="457200" rtl="0" algn="l">
              <a:spcBef>
                <a:spcPts val="0"/>
              </a:spcBef>
              <a:spcAft>
                <a:spcPts val="0"/>
              </a:spcAft>
              <a:buSzPts val="1800"/>
              <a:buChar char="●"/>
            </a:pPr>
            <a:r>
              <a:rPr lang="id"/>
              <a:t>Jika misal pengguna melakukan pencarian dengan value yang sama, dibanding kita lakukan pencarian ulang, kita bisa kembalikan hasil yang sama saja seperti sebelumnya</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2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src/note/NoteList.jsx</a:t>
            </a:r>
            <a:endParaRPr/>
          </a:p>
        </p:txBody>
      </p:sp>
      <p:pic>
        <p:nvPicPr>
          <p:cNvPr id="1634" name="Google Shape;1634;p283"/>
          <p:cNvPicPr preferRelativeResize="0"/>
          <p:nvPr/>
        </p:nvPicPr>
        <p:blipFill>
          <a:blip r:embed="rId3">
            <a:alphaModFix/>
          </a:blip>
          <a:stretch>
            <a:fillRect/>
          </a:stretch>
        </p:blipFill>
        <p:spPr>
          <a:xfrm>
            <a:off x="152400" y="1170125"/>
            <a:ext cx="4321300" cy="3323150"/>
          </a:xfrm>
          <a:prstGeom prst="rect">
            <a:avLst/>
          </a:prstGeom>
          <a:noFill/>
          <a:ln>
            <a:noFill/>
          </a:ln>
        </p:spPr>
      </p:pic>
      <p:pic>
        <p:nvPicPr>
          <p:cNvPr id="1635" name="Google Shape;1635;p283"/>
          <p:cNvPicPr preferRelativeResize="0"/>
          <p:nvPr/>
        </p:nvPicPr>
        <p:blipFill>
          <a:blip r:embed="rId4">
            <a:alphaModFix/>
          </a:blip>
          <a:stretch>
            <a:fillRect/>
          </a:stretch>
        </p:blipFill>
        <p:spPr>
          <a:xfrm>
            <a:off x="4626100" y="1170125"/>
            <a:ext cx="4365500" cy="28724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Component</a:t>
            </a:r>
            <a:endParaRPr/>
          </a:p>
        </p:txBody>
      </p:sp>
      <p:sp>
        <p:nvSpPr>
          <p:cNvPr id="257" name="Google Shape;257;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membuat satu file JSX untuk satu Component</a:t>
            </a:r>
            <a:endParaRPr/>
          </a:p>
          <a:p>
            <a:pPr indent="-342900" lvl="0" marL="457200" rtl="0" algn="l">
              <a:spcBef>
                <a:spcPts val="0"/>
              </a:spcBef>
              <a:spcAft>
                <a:spcPts val="0"/>
              </a:spcAft>
              <a:buSzPts val="1800"/>
              <a:buChar char="●"/>
            </a:pPr>
            <a:r>
              <a:rPr lang="id"/>
              <a:t>Walaupun itu adalah praktek yang baik, tapi bukan berarti itu wajib dilakukan</a:t>
            </a:r>
            <a:endParaRPr/>
          </a:p>
          <a:p>
            <a:pPr indent="-342900" lvl="0" marL="457200" rtl="0" algn="l">
              <a:spcBef>
                <a:spcPts val="0"/>
              </a:spcBef>
              <a:spcAft>
                <a:spcPts val="0"/>
              </a:spcAft>
              <a:buSzPts val="1800"/>
              <a:buChar char="●"/>
            </a:pPr>
            <a:r>
              <a:rPr lang="id"/>
              <a:t>Component sebenarnya hanyalah sebuah function yang mengembalikan React Element, oleh karena itu jika kita ingin membuat Component, kita hanya cukup membuat function yang mengembalikan React Element</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8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Custom Hooks</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2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Custom Hooks</a:t>
            </a:r>
            <a:endParaRPr/>
          </a:p>
        </p:txBody>
      </p:sp>
      <p:sp>
        <p:nvSpPr>
          <p:cNvPr id="1646" name="Google Shape;1646;p2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React secara default sudah memiliki banyak Hooks untuk kita gunakan untuk mempermudah membuat aplikasi menggunakan React</a:t>
            </a:r>
            <a:endParaRPr/>
          </a:p>
          <a:p>
            <a:pPr indent="-342900" lvl="0" marL="457200" rtl="0" algn="l">
              <a:spcBef>
                <a:spcPts val="0"/>
              </a:spcBef>
              <a:spcAft>
                <a:spcPts val="0"/>
              </a:spcAft>
              <a:buSzPts val="1800"/>
              <a:buChar char="●"/>
            </a:pPr>
            <a:r>
              <a:rPr lang="id"/>
              <a:t>Namun, kita juga bisa membuat Hooks secara manual jika kita mau</a:t>
            </a:r>
            <a:endParaRPr/>
          </a:p>
          <a:p>
            <a:pPr indent="-342900" lvl="0" marL="457200" rtl="0" algn="l">
              <a:spcBef>
                <a:spcPts val="0"/>
              </a:spcBef>
              <a:spcAft>
                <a:spcPts val="0"/>
              </a:spcAft>
              <a:buSzPts val="1800"/>
              <a:buChar char="●"/>
            </a:pPr>
            <a:r>
              <a:rPr lang="id"/>
              <a:t>Membuat Hooks biasanya menggunakan function dengan awalan “use”</a:t>
            </a:r>
            <a:endParaRPr/>
          </a:p>
          <a:p>
            <a:pPr indent="-342900" lvl="0" marL="457200" rtl="0" algn="l">
              <a:spcBef>
                <a:spcPts val="0"/>
              </a:spcBef>
              <a:spcAft>
                <a:spcPts val="0"/>
              </a:spcAft>
              <a:buSzPts val="1800"/>
              <a:buChar char="●"/>
            </a:pPr>
            <a:r>
              <a:rPr lang="id"/>
              <a:t>Contoh, kita akan membuat Hooks untuk mendeteksi apakah sedang Online atau Offline</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2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652" name="Google Shape;1652;p2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 halaman baru dengan file </a:t>
            </a:r>
            <a:endParaRPr/>
          </a:p>
          <a:p>
            <a:pPr indent="-342900" lvl="0" marL="457200" rtl="0" algn="l">
              <a:spcBef>
                <a:spcPts val="0"/>
              </a:spcBef>
              <a:spcAft>
                <a:spcPts val="0"/>
              </a:spcAft>
              <a:buSzPts val="1800"/>
              <a:buChar char="●"/>
            </a:pPr>
            <a:r>
              <a:rPr lang="id"/>
              <a:t>online.html</a:t>
            </a:r>
            <a:endParaRPr/>
          </a:p>
          <a:p>
            <a:pPr indent="-342900" lvl="0" marL="457200" rtl="0" algn="l">
              <a:spcBef>
                <a:spcPts val="0"/>
              </a:spcBef>
              <a:spcAft>
                <a:spcPts val="0"/>
              </a:spcAft>
              <a:buSzPts val="1800"/>
              <a:buChar char="●"/>
            </a:pPr>
            <a:r>
              <a:rPr lang="id"/>
              <a:t>src/online/main.jsx</a:t>
            </a:r>
            <a:endParaRPr/>
          </a:p>
          <a:p>
            <a:pPr indent="-342900" lvl="0" marL="457200" rtl="0" algn="l">
              <a:spcBef>
                <a:spcPts val="0"/>
              </a:spcBef>
              <a:spcAft>
                <a:spcPts val="0"/>
              </a:spcAft>
              <a:buSzPts val="1800"/>
              <a:buChar char="●"/>
            </a:pPr>
            <a:r>
              <a:rPr lang="id"/>
              <a:t>src/online/Online.jsx</a:t>
            </a:r>
            <a:endParaRPr/>
          </a:p>
          <a:p>
            <a:pPr indent="-342900" lvl="0" marL="457200" rtl="0" algn="l">
              <a:spcBef>
                <a:spcPts val="0"/>
              </a:spcBef>
              <a:spcAft>
                <a:spcPts val="0"/>
              </a:spcAft>
              <a:buSzPts val="1800"/>
              <a:buChar char="●"/>
            </a:pPr>
            <a:r>
              <a:rPr lang="id"/>
              <a:t>src/online/OnlineHook.jsx</a:t>
            </a:r>
            <a:endParaRPr/>
          </a:p>
          <a:p>
            <a:pPr indent="-342900" lvl="0" marL="457200" rtl="0" algn="l">
              <a:spcBef>
                <a:spcPts val="0"/>
              </a:spcBef>
              <a:spcAft>
                <a:spcPts val="0"/>
              </a:spcAft>
              <a:buSzPts val="1800"/>
              <a:buChar char="●"/>
            </a:pPr>
            <a:r>
              <a:rPr lang="id"/>
              <a:t>Registrasikan ke vite.config.js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2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src/online/OnlineHook.jsx</a:t>
            </a:r>
            <a:endParaRPr/>
          </a:p>
        </p:txBody>
      </p:sp>
      <p:pic>
        <p:nvPicPr>
          <p:cNvPr id="1658" name="Google Shape;1658;p287"/>
          <p:cNvPicPr preferRelativeResize="0"/>
          <p:nvPr/>
        </p:nvPicPr>
        <p:blipFill>
          <a:blip r:embed="rId3">
            <a:alphaModFix/>
          </a:blip>
          <a:stretch>
            <a:fillRect/>
          </a:stretch>
        </p:blipFill>
        <p:spPr>
          <a:xfrm>
            <a:off x="152400" y="1170125"/>
            <a:ext cx="5633766" cy="3820974"/>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src/online/Online.jsx</a:t>
            </a:r>
            <a:endParaRPr/>
          </a:p>
        </p:txBody>
      </p:sp>
      <p:pic>
        <p:nvPicPr>
          <p:cNvPr id="1664" name="Google Shape;1664;p288"/>
          <p:cNvPicPr preferRelativeResize="0"/>
          <p:nvPr/>
        </p:nvPicPr>
        <p:blipFill>
          <a:blip r:embed="rId3">
            <a:alphaModFix/>
          </a:blip>
          <a:stretch>
            <a:fillRect/>
          </a:stretch>
        </p:blipFill>
        <p:spPr>
          <a:xfrm>
            <a:off x="152400" y="1170125"/>
            <a:ext cx="8077200" cy="3438525"/>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28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Referensi Lengkap</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2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Referensi Lengkap</a:t>
            </a:r>
            <a:endParaRPr/>
          </a:p>
        </p:txBody>
      </p:sp>
      <p:sp>
        <p:nvSpPr>
          <p:cNvPr id="1675" name="Google Shape;1675;p2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u="sng">
                <a:solidFill>
                  <a:schemeClr val="hlink"/>
                </a:solidFill>
                <a:hlinkClick r:id="rId3"/>
              </a:rPr>
              <a:t>https://react.dev/reference/react</a:t>
            </a:r>
            <a:r>
              <a:rPr lang="id"/>
              <a:t> </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29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2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686" name="Google Shape;1686;p2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ReactJS Router</a:t>
            </a:r>
            <a:endParaRPr/>
          </a:p>
          <a:p>
            <a:pPr indent="-342900" lvl="0" marL="457200" rtl="0" algn="l">
              <a:spcBef>
                <a:spcPts val="0"/>
              </a:spcBef>
              <a:spcAft>
                <a:spcPts val="0"/>
              </a:spcAft>
              <a:buSzPts val="1800"/>
              <a:buChar char="●"/>
            </a:pPr>
            <a:r>
              <a:rPr lang="id"/>
              <a:t>ReactJS Redux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hello-world/HelloWorld.jsx</a:t>
            </a:r>
            <a:endParaRPr/>
          </a:p>
        </p:txBody>
      </p:sp>
      <p:pic>
        <p:nvPicPr>
          <p:cNvPr id="263" name="Google Shape;263;p51"/>
          <p:cNvPicPr preferRelativeResize="0"/>
          <p:nvPr/>
        </p:nvPicPr>
        <p:blipFill>
          <a:blip r:embed="rId3">
            <a:alphaModFix/>
          </a:blip>
          <a:stretch>
            <a:fillRect/>
          </a:stretch>
        </p:blipFill>
        <p:spPr>
          <a:xfrm>
            <a:off x="152400" y="1170125"/>
            <a:ext cx="4419600" cy="3363997"/>
          </a:xfrm>
          <a:prstGeom prst="rect">
            <a:avLst/>
          </a:prstGeom>
          <a:noFill/>
          <a:ln>
            <a:noFill/>
          </a:ln>
        </p:spPr>
      </p:pic>
      <p:pic>
        <p:nvPicPr>
          <p:cNvPr id="264" name="Google Shape;264;p51"/>
          <p:cNvPicPr preferRelativeResize="0"/>
          <p:nvPr/>
        </p:nvPicPr>
        <p:blipFill>
          <a:blip r:embed="rId4">
            <a:alphaModFix/>
          </a:blip>
          <a:stretch>
            <a:fillRect/>
          </a:stretch>
        </p:blipFill>
        <p:spPr>
          <a:xfrm>
            <a:off x="4724400" y="1170125"/>
            <a:ext cx="4267200" cy="32654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JSX</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JSX</a:t>
            </a:r>
            <a:endParaRPr/>
          </a:p>
        </p:txBody>
      </p:sp>
      <p:sp>
        <p:nvSpPr>
          <p:cNvPr id="275" name="Google Shape;27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Web dibuat menggunakan HTML, CSS dan JavaScript. Biasanya kita akan menyimpan konten di HTML, desain di CSS dan logika aplikasi di JavaScript. Dan biasanya kita akan simpan di file-file yang terpisah</a:t>
            </a:r>
            <a:endParaRPr/>
          </a:p>
          <a:p>
            <a:pPr indent="-342900" lvl="0" marL="457200" rtl="0" algn="l">
              <a:spcBef>
                <a:spcPts val="0"/>
              </a:spcBef>
              <a:spcAft>
                <a:spcPts val="0"/>
              </a:spcAft>
              <a:buSzPts val="1800"/>
              <a:buChar char="●"/>
            </a:pPr>
            <a:r>
              <a:rPr lang="id"/>
              <a:t>Tapi saat ini, Web sudah lebih interaktif, seringnya konten HTML ditampilkan berdasarkan logika aplikasi di JavaScript</a:t>
            </a:r>
            <a:endParaRPr/>
          </a:p>
          <a:p>
            <a:pPr indent="-342900" lvl="0" marL="457200" rtl="0" algn="l">
              <a:spcBef>
                <a:spcPts val="0"/>
              </a:spcBef>
              <a:spcAft>
                <a:spcPts val="0"/>
              </a:spcAft>
              <a:buSzPts val="1800"/>
              <a:buChar char="●"/>
            </a:pPr>
            <a:r>
              <a:rPr lang="id"/>
              <a:t>Oleh karena itu, React melakukan logika aplikasi dan membuat konten di satu tempat yang sama, JSX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 Kurniawan Khannedy</a:t>
            </a:r>
            <a:endParaRPr/>
          </a:p>
        </p:txBody>
      </p:sp>
      <p:sp>
        <p:nvSpPr>
          <p:cNvPr id="123" name="Google Shape;12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Telegram : </a:t>
            </a:r>
            <a:r>
              <a:rPr lang="id" u="sng">
                <a:solidFill>
                  <a:schemeClr val="hlink"/>
                </a:solidFill>
                <a:hlinkClick r:id="rId3"/>
              </a:rPr>
              <a:t>@khannedy</a:t>
            </a:r>
            <a:endParaRPr/>
          </a:p>
          <a:p>
            <a:pPr indent="-342900" lvl="0" marL="457200" rtl="0" algn="l">
              <a:spcBef>
                <a:spcPts val="0"/>
              </a:spcBef>
              <a:spcAft>
                <a:spcPts val="0"/>
              </a:spcAft>
              <a:buSzPts val="1800"/>
              <a:buChar char="●"/>
            </a:pPr>
            <a:r>
              <a:rPr lang="id"/>
              <a:t>Linkedin : </a:t>
            </a:r>
            <a:r>
              <a:rPr lang="id" u="sng">
                <a:solidFill>
                  <a:schemeClr val="hlink"/>
                </a:solidFill>
                <a:hlinkClick r:id="rId4"/>
              </a:rPr>
              <a:t>https://www.linkedin.com/company/programmer-zaman-now/</a:t>
            </a:r>
            <a:r>
              <a:rPr lang="id"/>
              <a:t> </a:t>
            </a:r>
            <a:endParaRPr/>
          </a:p>
          <a:p>
            <a:pPr indent="-342900" lvl="0" marL="457200" rtl="0" algn="l">
              <a:spcBef>
                <a:spcPts val="0"/>
              </a:spcBef>
              <a:spcAft>
                <a:spcPts val="0"/>
              </a:spcAft>
              <a:buSzPts val="1800"/>
              <a:buChar char="●"/>
            </a:pPr>
            <a:r>
              <a:rPr lang="id"/>
              <a:t>Facebook : </a:t>
            </a:r>
            <a:r>
              <a:rPr lang="id" u="sng">
                <a:solidFill>
                  <a:schemeClr val="hlink"/>
                </a:solidFill>
                <a:hlinkClick r:id="rId5"/>
              </a:rPr>
              <a:t>fb.com/ProgrammerZamanNow</a:t>
            </a:r>
            <a:endParaRPr/>
          </a:p>
          <a:p>
            <a:pPr indent="-342900" lvl="0" marL="457200" rtl="0" algn="l">
              <a:spcBef>
                <a:spcPts val="0"/>
              </a:spcBef>
              <a:spcAft>
                <a:spcPts val="0"/>
              </a:spcAft>
              <a:buSzPts val="1800"/>
              <a:buChar char="●"/>
            </a:pPr>
            <a:r>
              <a:rPr lang="id"/>
              <a:t>Instagram : </a:t>
            </a:r>
            <a:r>
              <a:rPr lang="id" u="sng">
                <a:solidFill>
                  <a:schemeClr val="hlink"/>
                </a:solidFill>
                <a:hlinkClick r:id="rId6"/>
              </a:rPr>
              <a:t>instagram.com/programmerzamannow</a:t>
            </a:r>
            <a:endParaRPr/>
          </a:p>
          <a:p>
            <a:pPr indent="-342900" lvl="0" marL="457200" rtl="0" algn="l">
              <a:spcBef>
                <a:spcPts val="0"/>
              </a:spcBef>
              <a:spcAft>
                <a:spcPts val="0"/>
              </a:spcAft>
              <a:buSzPts val="1800"/>
              <a:buChar char="●"/>
            </a:pPr>
            <a:r>
              <a:rPr lang="id"/>
              <a:t>Youtube : </a:t>
            </a:r>
            <a:r>
              <a:rPr lang="id" u="sng">
                <a:solidFill>
                  <a:schemeClr val="hlink"/>
                </a:solidFill>
                <a:hlinkClick r:id="rId7"/>
              </a:rPr>
              <a:t>youtube.com/c/ProgrammerZamanNow</a:t>
            </a:r>
            <a:endParaRPr/>
          </a:p>
          <a:p>
            <a:pPr indent="-342900" lvl="0" marL="457200" rtl="0" algn="l">
              <a:spcBef>
                <a:spcPts val="0"/>
              </a:spcBef>
              <a:spcAft>
                <a:spcPts val="0"/>
              </a:spcAft>
              <a:buSzPts val="1800"/>
              <a:buChar char="●"/>
            </a:pPr>
            <a:r>
              <a:rPr lang="id"/>
              <a:t>Telegram Channel : </a:t>
            </a:r>
            <a:r>
              <a:rPr lang="id" u="sng">
                <a:solidFill>
                  <a:schemeClr val="hlink"/>
                </a:solidFill>
                <a:hlinkClick r:id="rId8"/>
              </a:rPr>
              <a:t>t.me/ProgrammerZamanNow</a:t>
            </a:r>
            <a:endParaRPr/>
          </a:p>
          <a:p>
            <a:pPr indent="-342900" lvl="0" marL="457200" rtl="0" algn="l">
              <a:spcBef>
                <a:spcPts val="0"/>
              </a:spcBef>
              <a:spcAft>
                <a:spcPts val="0"/>
              </a:spcAft>
              <a:buSzPts val="1800"/>
              <a:buChar char="●"/>
            </a:pPr>
            <a:r>
              <a:rPr lang="id"/>
              <a:t>Tiktok : </a:t>
            </a:r>
            <a:r>
              <a:rPr lang="id" u="sng">
                <a:solidFill>
                  <a:schemeClr val="hlink"/>
                </a:solidFill>
                <a:hlinkClick r:id="rId9"/>
              </a:rPr>
              <a:t>https://tiktok.com/@programmerzamannow</a:t>
            </a:r>
            <a:r>
              <a:rPr lang="id"/>
              <a:t> </a:t>
            </a:r>
            <a:endParaRPr/>
          </a:p>
          <a:p>
            <a:pPr indent="-342900" lvl="0" marL="457200" rtl="0" algn="l">
              <a:spcBef>
                <a:spcPts val="0"/>
              </a:spcBef>
              <a:spcAft>
                <a:spcPts val="0"/>
              </a:spcAft>
              <a:buSzPts val="18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HTML ke JSX</a:t>
            </a:r>
            <a:endParaRPr/>
          </a:p>
        </p:txBody>
      </p:sp>
      <p:sp>
        <p:nvSpPr>
          <p:cNvPr id="281" name="Google Shape;281;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mengubah kode HTML ke JSX, kita tidak bisa lakukan semudah Copy Paste kodenya</a:t>
            </a:r>
            <a:endParaRPr/>
          </a:p>
          <a:p>
            <a:pPr indent="-342900" lvl="0" marL="457200" rtl="0" algn="l">
              <a:spcBef>
                <a:spcPts val="0"/>
              </a:spcBef>
              <a:spcAft>
                <a:spcPts val="0"/>
              </a:spcAft>
              <a:buSzPts val="1800"/>
              <a:buChar char="●"/>
            </a:pPr>
            <a:r>
              <a:rPr lang="id"/>
              <a:t>JSX memiliki aturan yang lebih ketat dibanding HTML, contohnya saat menggunakan tag element, wajib menggunakan tag tutup</a:t>
            </a:r>
            <a:endParaRPr/>
          </a:p>
          <a:p>
            <a:pPr indent="-342900" lvl="0" marL="457200" rtl="0" algn="l">
              <a:spcBef>
                <a:spcPts val="0"/>
              </a:spcBef>
              <a:spcAft>
                <a:spcPts val="0"/>
              </a:spcAft>
              <a:buSzPts val="1800"/>
              <a:buChar char="●"/>
            </a:pPr>
            <a:r>
              <a:rPr lang="id"/>
              <a:t>Misal kita tidak bisa menggunakan </a:t>
            </a:r>
            <a:br>
              <a:rPr lang="id"/>
            </a:br>
            <a:r>
              <a:rPr lang="id"/>
              <a:t>&lt;img src=””&gt;</a:t>
            </a:r>
            <a:endParaRPr/>
          </a:p>
          <a:p>
            <a:pPr indent="-342900" lvl="0" marL="457200" rtl="0" algn="l">
              <a:spcBef>
                <a:spcPts val="0"/>
              </a:spcBef>
              <a:spcAft>
                <a:spcPts val="0"/>
              </a:spcAft>
              <a:buSzPts val="1800"/>
              <a:buChar char="●"/>
            </a:pPr>
            <a:r>
              <a:rPr lang="id"/>
              <a:t>Kita harus gunakan tag tutup ketika menggunakan JSX</a:t>
            </a:r>
            <a:br>
              <a:rPr lang="id"/>
            </a:br>
            <a:r>
              <a:rPr lang="id"/>
              <a:t>&lt;img src=”” /&gt;</a:t>
            </a:r>
            <a:endParaRPr/>
          </a:p>
          <a:p>
            <a:pPr indent="-342900" lvl="0" marL="457200" rtl="0" algn="l">
              <a:spcBef>
                <a:spcPts val="0"/>
              </a:spcBef>
              <a:spcAft>
                <a:spcPts val="0"/>
              </a:spcAft>
              <a:buSzPts val="1800"/>
              <a:buChar char="●"/>
            </a:pPr>
            <a:r>
              <a:rPr lang="id"/>
              <a:t>Beberapa attribute di tag element pun berbeda. Kita akan bahas secara bertahap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Aturan JSX</a:t>
            </a:r>
            <a:endParaRPr/>
          </a:p>
        </p:txBody>
      </p:sp>
      <p:sp>
        <p:nvSpPr>
          <p:cNvPr id="287" name="Google Shape;28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Component hanya boleh mengembalikan satu element, jika kita ingin mengembalikan beberapa element, kita harus bungkung dalam parent element</a:t>
            </a:r>
            <a:endParaRPr/>
          </a:p>
          <a:p>
            <a:pPr indent="-342900" lvl="0" marL="457200" rtl="0" algn="l">
              <a:spcBef>
                <a:spcPts val="0"/>
              </a:spcBef>
              <a:spcAft>
                <a:spcPts val="0"/>
              </a:spcAft>
              <a:buSzPts val="1800"/>
              <a:buChar char="●"/>
            </a:pPr>
            <a:r>
              <a:rPr lang="id"/>
              <a:t>Wajib menutup semua tag element</a:t>
            </a:r>
            <a:endParaRPr/>
          </a:p>
          <a:p>
            <a:pPr indent="-342900" lvl="0" marL="457200" rtl="0" algn="l">
              <a:spcBef>
                <a:spcPts val="0"/>
              </a:spcBef>
              <a:spcAft>
                <a:spcPts val="0"/>
              </a:spcAft>
              <a:buSzPts val="1800"/>
              <a:buChar char="●"/>
            </a:pPr>
            <a:r>
              <a:rPr lang="id"/>
              <a:t>Attribute menggunakan camelCase. Attribute di element JSX akan dikonversi ke variable JavaScript, oleh karena itu nama attribute harus mengikuti cara pembuatan nama variable di JavaScript, yaitu tidak bisa menggunakan - (strip). Karena keterbatasan ini, kebanyakan attribute di element JSX akan menggunakan camelCase, contoh className (bukan class-name)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JSX Converter</a:t>
            </a:r>
            <a:endParaRPr/>
          </a:p>
        </p:txBody>
      </p:sp>
      <p:sp>
        <p:nvSpPr>
          <p:cNvPr id="293" name="Google Shape;293;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misal kita sudah punya kode HTML, dan ingin mengkonversi ke JSX</a:t>
            </a:r>
            <a:endParaRPr/>
          </a:p>
          <a:p>
            <a:pPr indent="-342900" lvl="0" marL="457200" rtl="0" algn="l">
              <a:spcBef>
                <a:spcPts val="0"/>
              </a:spcBef>
              <a:spcAft>
                <a:spcPts val="0"/>
              </a:spcAft>
              <a:buSzPts val="1800"/>
              <a:buChar char="●"/>
            </a:pPr>
            <a:r>
              <a:rPr lang="id"/>
              <a:t>Disarankan menggunakan Converter sehingga kita tidak perlu lakukan secara manual lagi</a:t>
            </a:r>
            <a:endParaRPr/>
          </a:p>
          <a:p>
            <a:pPr indent="-342900" lvl="0" marL="457200" rtl="0" algn="l">
              <a:spcBef>
                <a:spcPts val="0"/>
              </a:spcBef>
              <a:spcAft>
                <a:spcPts val="0"/>
              </a:spcAft>
              <a:buSzPts val="1800"/>
              <a:buChar char="●"/>
            </a:pPr>
            <a:r>
              <a:rPr lang="id" u="sng">
                <a:solidFill>
                  <a:schemeClr val="hlink"/>
                </a:solidFill>
                <a:hlinkClick r:id="rId3"/>
              </a:rPr>
              <a:t>https://transform.tools/html-to-jsx</a:t>
            </a:r>
            <a:r>
              <a:rPr lang="id"/>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JavaScript di JSX</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JavaScript di JSX</a:t>
            </a:r>
            <a:endParaRPr/>
          </a:p>
        </p:txBody>
      </p:sp>
      <p:sp>
        <p:nvSpPr>
          <p:cNvPr id="304" name="Google Shape;30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Kadang-kadang, kita kasus dimana kita ingin mengakses kode JavaScript di JSX</a:t>
            </a:r>
            <a:endParaRPr/>
          </a:p>
          <a:p>
            <a:pPr indent="-342900" lvl="0" marL="457200" rtl="0" algn="l">
              <a:spcBef>
                <a:spcPts val="0"/>
              </a:spcBef>
              <a:spcAft>
                <a:spcPts val="0"/>
              </a:spcAft>
              <a:buSzPts val="1800"/>
              <a:buChar char="●"/>
            </a:pPr>
            <a:r>
              <a:rPr lang="id"/>
              <a:t>Pada kasus ini, kita bisa menggunakan kurung kurawal untuk mengakses kode JavaScript di JSX</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JavaScript di JSX</a:t>
            </a:r>
            <a:endParaRPr/>
          </a:p>
        </p:txBody>
      </p:sp>
      <p:pic>
        <p:nvPicPr>
          <p:cNvPr id="310" name="Google Shape;310;p59"/>
          <p:cNvPicPr preferRelativeResize="0"/>
          <p:nvPr/>
        </p:nvPicPr>
        <p:blipFill>
          <a:blip r:embed="rId3">
            <a:alphaModFix/>
          </a:blip>
          <a:stretch>
            <a:fillRect/>
          </a:stretch>
        </p:blipFill>
        <p:spPr>
          <a:xfrm>
            <a:off x="152400" y="1170125"/>
            <a:ext cx="7971737"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Kurung Kurawal di JSX</a:t>
            </a:r>
            <a:endParaRPr/>
          </a:p>
        </p:txBody>
      </p:sp>
      <p:sp>
        <p:nvSpPr>
          <p:cNvPr id="316" name="Google Shape;316;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Penggunaan kurung kurawal di JSX hanya bisa dilakukan pada dua lokasi</a:t>
            </a:r>
            <a:endParaRPr/>
          </a:p>
          <a:p>
            <a:pPr indent="-342900" lvl="0" marL="457200" rtl="0" algn="l">
              <a:spcBef>
                <a:spcPts val="0"/>
              </a:spcBef>
              <a:spcAft>
                <a:spcPts val="0"/>
              </a:spcAft>
              <a:buSzPts val="1800"/>
              <a:buChar char="●"/>
            </a:pPr>
            <a:r>
              <a:rPr lang="id"/>
              <a:t>Sebagai teks, seperti pada contoh sebelumnya</a:t>
            </a:r>
            <a:endParaRPr/>
          </a:p>
          <a:p>
            <a:pPr indent="-342900" lvl="0" marL="457200" rtl="0" algn="l">
              <a:spcBef>
                <a:spcPts val="0"/>
              </a:spcBef>
              <a:spcAft>
                <a:spcPts val="0"/>
              </a:spcAft>
              <a:buSzPts val="1800"/>
              <a:buChar char="●"/>
            </a:pPr>
            <a:r>
              <a:rPr lang="id"/>
              <a:t>Sebagai nilai atribut pada tag element, misal &lt;img src={location} /&gt;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Kurung Kurawal Double pada JSX</a:t>
            </a:r>
            <a:endParaRPr/>
          </a:p>
        </p:txBody>
      </p:sp>
      <p:sp>
        <p:nvSpPr>
          <p:cNvPr id="322" name="Google Shape;322;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Pada beberapa attribute, contohnya style. Kita bisa menggunakan JavaScript Object sebagai parameter</a:t>
            </a:r>
            <a:endParaRPr/>
          </a:p>
          <a:p>
            <a:pPr indent="-342900" lvl="0" marL="457200" rtl="0" algn="l">
              <a:spcBef>
                <a:spcPts val="0"/>
              </a:spcBef>
              <a:spcAft>
                <a:spcPts val="0"/>
              </a:spcAft>
              <a:buSzPts val="1800"/>
              <a:buChar char="●"/>
            </a:pPr>
            <a:r>
              <a:rPr lang="id"/>
              <a:t>Oleh karena itu, kadang sekilas terlihat seperti kurung kurawal double, padahal sebenarnya hanya satu kurung kurawal, dan datanya adalah JavaScript Object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Kurung Kurawal Double</a:t>
            </a:r>
            <a:endParaRPr/>
          </a:p>
        </p:txBody>
      </p:sp>
      <p:pic>
        <p:nvPicPr>
          <p:cNvPr id="328" name="Google Shape;328;p62"/>
          <p:cNvPicPr preferRelativeResize="0"/>
          <p:nvPr/>
        </p:nvPicPr>
        <p:blipFill>
          <a:blip r:embed="rId3">
            <a:alphaModFix/>
          </a:blip>
          <a:stretch>
            <a:fillRect/>
          </a:stretch>
        </p:blipFill>
        <p:spPr>
          <a:xfrm>
            <a:off x="152400" y="1170125"/>
            <a:ext cx="4254125" cy="2768550"/>
          </a:xfrm>
          <a:prstGeom prst="rect">
            <a:avLst/>
          </a:prstGeom>
          <a:noFill/>
          <a:ln>
            <a:noFill/>
          </a:ln>
        </p:spPr>
      </p:pic>
      <p:pic>
        <p:nvPicPr>
          <p:cNvPr id="329" name="Google Shape;329;p62"/>
          <p:cNvPicPr preferRelativeResize="0"/>
          <p:nvPr/>
        </p:nvPicPr>
        <p:blipFill>
          <a:blip r:embed="rId4">
            <a:alphaModFix/>
          </a:blip>
          <a:stretch>
            <a:fillRect/>
          </a:stretch>
        </p:blipFill>
        <p:spPr>
          <a:xfrm>
            <a:off x="4558925" y="1170125"/>
            <a:ext cx="4432675" cy="26243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Props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29" name="Google Shape;12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Kelas JavaScript</a:t>
            </a:r>
            <a:endParaRPr/>
          </a:p>
          <a:p>
            <a:pPr indent="-342900" lvl="0" marL="457200" rtl="0" algn="l">
              <a:spcBef>
                <a:spcPts val="0"/>
              </a:spcBef>
              <a:spcAft>
                <a:spcPts val="0"/>
              </a:spcAft>
              <a:buSzPts val="1800"/>
              <a:buChar char="●"/>
            </a:pPr>
            <a:r>
              <a:rPr lang="id"/>
              <a:t>Kelas NodeJS</a:t>
            </a:r>
            <a:endParaRPr/>
          </a:p>
          <a:p>
            <a:pPr indent="-342900" lvl="0" marL="457200" rtl="0" algn="l">
              <a:spcBef>
                <a:spcPts val="0"/>
              </a:spcBef>
              <a:spcAft>
                <a:spcPts val="0"/>
              </a:spcAft>
              <a:buSzPts val="1800"/>
              <a:buChar char="●"/>
            </a:pPr>
            <a:r>
              <a:rPr lang="id"/>
              <a:t>Kelas Vite</a:t>
            </a:r>
            <a:endParaRPr/>
          </a:p>
          <a:p>
            <a:pPr indent="-342900" lvl="0" marL="457200" rtl="0" algn="l">
              <a:spcBef>
                <a:spcPts val="0"/>
              </a:spcBef>
              <a:spcAft>
                <a:spcPts val="0"/>
              </a:spcAft>
              <a:buSzPts val="1800"/>
              <a:buChar char="●"/>
            </a:pPr>
            <a:r>
              <a:rPr lang="id"/>
              <a:t>Kelas TypeScript (optional)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Props</a:t>
            </a:r>
            <a:endParaRPr/>
          </a:p>
        </p:txBody>
      </p:sp>
      <p:sp>
        <p:nvSpPr>
          <p:cNvPr id="340" name="Google Shape;340;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React Component menggunakan Props untuk berkomunikasi</a:t>
            </a:r>
            <a:endParaRPr/>
          </a:p>
          <a:p>
            <a:pPr indent="-342900" lvl="0" marL="457200" rtl="0" algn="l">
              <a:spcBef>
                <a:spcPts val="0"/>
              </a:spcBef>
              <a:spcAft>
                <a:spcPts val="0"/>
              </a:spcAft>
              <a:buSzPts val="1800"/>
              <a:buChar char="●"/>
            </a:pPr>
            <a:r>
              <a:rPr lang="id"/>
              <a:t>Parent Component bisa mengirim informasi ke Child Component dengan menggunakan Props</a:t>
            </a:r>
            <a:endParaRPr/>
          </a:p>
          <a:p>
            <a:pPr indent="-342900" lvl="0" marL="457200" rtl="0" algn="l">
              <a:spcBef>
                <a:spcPts val="0"/>
              </a:spcBef>
              <a:spcAft>
                <a:spcPts val="0"/>
              </a:spcAft>
              <a:buSzPts val="1800"/>
              <a:buChar char="●"/>
            </a:pPr>
            <a:r>
              <a:rPr lang="id"/>
              <a:t>Props itu mirip seperti attribute di HTML Element, tapi kita bisa mengirim nilai JavaScript seperti object, array, function atau yang lainnya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Menambah Props</a:t>
            </a:r>
            <a:endParaRPr/>
          </a:p>
        </p:txBody>
      </p:sp>
      <p:sp>
        <p:nvSpPr>
          <p:cNvPr id="346" name="Google Shape;346;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menambahkan Props pada Component, kita hanya perlu menambahkan parameter object pada function di Component</a:t>
            </a:r>
            <a:endParaRPr/>
          </a:p>
          <a:p>
            <a:pPr indent="-342900" lvl="0" marL="457200" rtl="0" algn="l">
              <a:spcBef>
                <a:spcPts val="0"/>
              </a:spcBef>
              <a:spcAft>
                <a:spcPts val="0"/>
              </a:spcAft>
              <a:buSzPts val="1800"/>
              <a:buChar char="●"/>
            </a:pPr>
            <a:r>
              <a:rPr lang="id"/>
              <a:t>Parameter Props tersebut merupakan JavaScript Object, sehingga kita bisa mengakses detail attribute yang dikirim dari parent melalui Props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Props</a:t>
            </a:r>
            <a:endParaRPr/>
          </a:p>
        </p:txBody>
      </p:sp>
      <p:pic>
        <p:nvPicPr>
          <p:cNvPr id="352" name="Google Shape;352;p66"/>
          <p:cNvPicPr preferRelativeResize="0"/>
          <p:nvPr/>
        </p:nvPicPr>
        <p:blipFill>
          <a:blip r:embed="rId3">
            <a:alphaModFix/>
          </a:blip>
          <a:stretch>
            <a:fillRect/>
          </a:stretch>
        </p:blipFill>
        <p:spPr>
          <a:xfrm>
            <a:off x="152400" y="1170125"/>
            <a:ext cx="7250966" cy="382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Destructuring Props</a:t>
            </a:r>
            <a:endParaRPr/>
          </a:p>
        </p:txBody>
      </p:sp>
      <p:sp>
        <p:nvSpPr>
          <p:cNvPr id="358" name="Google Shape;358;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Salah satu yang biasa dilakukan oleh programmer React adalah, melakukan destructuring parameter pada Props</a:t>
            </a:r>
            <a:endParaRPr/>
          </a:p>
          <a:p>
            <a:pPr indent="-342900" lvl="0" marL="457200" rtl="0" algn="l">
              <a:spcBef>
                <a:spcPts val="0"/>
              </a:spcBef>
              <a:spcAft>
                <a:spcPts val="0"/>
              </a:spcAft>
              <a:buSzPts val="1800"/>
              <a:buChar char="●"/>
            </a:pPr>
            <a:r>
              <a:rPr lang="id"/>
              <a:t>Hal ini untuk mempermudah ketika membaca, sehingga kita tahu attribute apa yang tersedia pada Component tersebut</a:t>
            </a:r>
            <a:endParaRPr/>
          </a:p>
          <a:p>
            <a:pPr indent="-342900" lvl="0" marL="457200" rtl="0" algn="l">
              <a:spcBef>
                <a:spcPts val="0"/>
              </a:spcBef>
              <a:spcAft>
                <a:spcPts val="0"/>
              </a:spcAft>
              <a:buSzPts val="1800"/>
              <a:buChar char="●"/>
            </a:pPr>
            <a:r>
              <a:rPr lang="id"/>
              <a:t>Karena Props adalah JavaScript Object, jadi kita juga bisa menambahkan fitur seperti Default Value pada Props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t>
            </a:r>
            <a:r>
              <a:rPr lang="id"/>
              <a:t>Destructuring Props</a:t>
            </a:r>
            <a:endParaRPr/>
          </a:p>
        </p:txBody>
      </p:sp>
      <p:pic>
        <p:nvPicPr>
          <p:cNvPr id="364" name="Google Shape;364;p68"/>
          <p:cNvPicPr preferRelativeResize="0"/>
          <p:nvPr/>
        </p:nvPicPr>
        <p:blipFill>
          <a:blip r:embed="rId3">
            <a:alphaModFix/>
          </a:blip>
          <a:stretch>
            <a:fillRect/>
          </a:stretch>
        </p:blipFill>
        <p:spPr>
          <a:xfrm>
            <a:off x="152400" y="1170125"/>
            <a:ext cx="8839201" cy="321939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Mengirim Props</a:t>
            </a:r>
            <a:endParaRPr/>
          </a:p>
        </p:txBody>
      </p:sp>
      <p:sp>
        <p:nvSpPr>
          <p:cNvPr id="370" name="Google Shape;370;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mengirim Props, kita bisa menggunakan atribut seperti HTML Element ketika menggunakan Component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Mengirim Props</a:t>
            </a:r>
            <a:endParaRPr/>
          </a:p>
        </p:txBody>
      </p:sp>
      <p:pic>
        <p:nvPicPr>
          <p:cNvPr id="376" name="Google Shape;376;p70"/>
          <p:cNvPicPr preferRelativeResize="0"/>
          <p:nvPr/>
        </p:nvPicPr>
        <p:blipFill>
          <a:blip r:embed="rId3">
            <a:alphaModFix/>
          </a:blip>
          <a:stretch>
            <a:fillRect/>
          </a:stretch>
        </p:blipFill>
        <p:spPr>
          <a:xfrm>
            <a:off x="152400" y="1170125"/>
            <a:ext cx="8839201" cy="372176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a:t>
            </a:r>
            <a:r>
              <a:rPr lang="id"/>
              <a:t>pread Syntax</a:t>
            </a:r>
            <a:endParaRPr/>
          </a:p>
        </p:txBody>
      </p:sp>
      <p:sp>
        <p:nvSpPr>
          <p:cNvPr id="382" name="Google Shape;382;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Kadang-kadang, mengirim Props dari Parent Component ke Child Component sangat merepotkan</a:t>
            </a:r>
            <a:endParaRPr/>
          </a:p>
          <a:p>
            <a:pPr indent="-342900" lvl="0" marL="457200" rtl="0" algn="l">
              <a:spcBef>
                <a:spcPts val="0"/>
              </a:spcBef>
              <a:spcAft>
                <a:spcPts val="0"/>
              </a:spcAft>
              <a:buSzPts val="1800"/>
              <a:buChar char="●"/>
            </a:pPr>
            <a:r>
              <a:rPr lang="id"/>
              <a:t>Jika kita hanya ingin melakukan forward semua Props ke Child Component, kita bisa menggunakan Spread Syntax di JavaScript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Spread Syntax</a:t>
            </a:r>
            <a:endParaRPr/>
          </a:p>
        </p:txBody>
      </p:sp>
      <p:pic>
        <p:nvPicPr>
          <p:cNvPr id="388" name="Google Shape;388;p72"/>
          <p:cNvPicPr preferRelativeResize="0"/>
          <p:nvPr/>
        </p:nvPicPr>
        <p:blipFill>
          <a:blip r:embed="rId3">
            <a:alphaModFix/>
          </a:blip>
          <a:stretch>
            <a:fillRect/>
          </a:stretch>
        </p:blipFill>
        <p:spPr>
          <a:xfrm>
            <a:off x="152400" y="1170125"/>
            <a:ext cx="7800975" cy="3724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Nested Component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Pengenalan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Component</a:t>
            </a:r>
            <a:endParaRPr/>
          </a:p>
        </p:txBody>
      </p:sp>
      <p:sp>
        <p:nvSpPr>
          <p:cNvPr id="399" name="Google Shape;399;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JSX mendukung pembuatan Nested Component</a:t>
            </a:r>
            <a:endParaRPr/>
          </a:p>
          <a:p>
            <a:pPr indent="-342900" lvl="0" marL="457200" rtl="0" algn="l">
              <a:spcBef>
                <a:spcPts val="0"/>
              </a:spcBef>
              <a:spcAft>
                <a:spcPts val="0"/>
              </a:spcAft>
              <a:buSzPts val="1800"/>
              <a:buChar char="●"/>
            </a:pPr>
            <a:r>
              <a:rPr lang="id"/>
              <a:t>Hal ini memungkinkan kita bisa membuat Component yang di dalamnya bisa ditambahkan Component lain secara dinamis</a:t>
            </a:r>
            <a:endParaRPr/>
          </a:p>
          <a:p>
            <a:pPr indent="-342900" lvl="0" marL="457200" rtl="0" algn="l">
              <a:spcBef>
                <a:spcPts val="0"/>
              </a:spcBef>
              <a:spcAft>
                <a:spcPts val="0"/>
              </a:spcAft>
              <a:buSzPts val="1800"/>
              <a:buChar char="●"/>
            </a:pPr>
            <a:r>
              <a:rPr lang="id"/>
              <a:t>Agar component bisa memiliki Component lain didalamnya, kita bisa menggunakan attribute children pada Props</a:t>
            </a:r>
            <a:endParaRPr/>
          </a:p>
          <a:p>
            <a:pPr indent="-342900" lvl="0" marL="457200" rtl="0" algn="l">
              <a:spcBef>
                <a:spcPts val="0"/>
              </a:spcBef>
              <a:spcAft>
                <a:spcPts val="0"/>
              </a:spcAft>
              <a:buSzPts val="1800"/>
              <a:buChar char="●"/>
            </a:pPr>
            <a:r>
              <a:rPr lang="id"/>
              <a:t>Misal sekarang kita akan membuat Component bernama Container, dan didalamnya kita bisa berisi Component lainnya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container/Container.jsx</a:t>
            </a:r>
            <a:endParaRPr/>
          </a:p>
        </p:txBody>
      </p:sp>
      <p:pic>
        <p:nvPicPr>
          <p:cNvPr id="405" name="Google Shape;405;p75"/>
          <p:cNvPicPr preferRelativeResize="0"/>
          <p:nvPr/>
        </p:nvPicPr>
        <p:blipFill>
          <a:blip r:embed="rId3">
            <a:alphaModFix/>
          </a:blip>
          <a:stretch>
            <a:fillRect/>
          </a:stretch>
        </p:blipFill>
        <p:spPr>
          <a:xfrm>
            <a:off x="152400" y="1170125"/>
            <a:ext cx="7458075" cy="3476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hello-world/main.jsx</a:t>
            </a:r>
            <a:endParaRPr/>
          </a:p>
        </p:txBody>
      </p:sp>
      <p:pic>
        <p:nvPicPr>
          <p:cNvPr id="411" name="Google Shape;411;p76"/>
          <p:cNvPicPr preferRelativeResize="0"/>
          <p:nvPr/>
        </p:nvPicPr>
        <p:blipFill>
          <a:blip r:embed="rId3">
            <a:alphaModFix/>
          </a:blip>
          <a:stretch>
            <a:fillRect/>
          </a:stretch>
        </p:blipFill>
        <p:spPr>
          <a:xfrm>
            <a:off x="152400" y="1170125"/>
            <a:ext cx="7329171"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a:t>
            </a:r>
            <a:endParaRPr/>
          </a:p>
        </p:txBody>
      </p:sp>
      <p:sp>
        <p:nvSpPr>
          <p:cNvPr id="422" name="Google Shape;422;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Sampai saat ini, kita hanya baru membahas HTML dan JavaScript di JSX, bagaimana dengan CSS?</a:t>
            </a:r>
            <a:endParaRPr/>
          </a:p>
          <a:p>
            <a:pPr indent="-342900" lvl="0" marL="457200" rtl="0" algn="l">
              <a:spcBef>
                <a:spcPts val="0"/>
              </a:spcBef>
              <a:spcAft>
                <a:spcPts val="0"/>
              </a:spcAft>
              <a:buSzPts val="1800"/>
              <a:buChar char="●"/>
            </a:pPr>
            <a:r>
              <a:rPr lang="id"/>
              <a:t>CSS sendiri bukan bagian dari JSX, jika kita ingin membuat style CSS, maka kita perlu buat dalam file CSS, atau langsung di attribute style menggunakan kurung kurawal double yang pernah dicontohkan sebelumnya</a:t>
            </a:r>
            <a:endParaRPr/>
          </a:p>
          <a:p>
            <a:pPr indent="-342900" lvl="0" marL="457200" rtl="0" algn="l">
              <a:spcBef>
                <a:spcPts val="0"/>
              </a:spcBef>
              <a:spcAft>
                <a:spcPts val="0"/>
              </a:spcAft>
              <a:buSzPts val="1800"/>
              <a:buChar char="●"/>
            </a:pPr>
            <a:r>
              <a:rPr lang="id"/>
              <a:t>Namun sekarang kita akan coba dalam file CSS</a:t>
            </a:r>
            <a:endParaRPr/>
          </a:p>
          <a:p>
            <a:pPr indent="-342900" lvl="0" marL="457200" rtl="0" algn="l">
              <a:spcBef>
                <a:spcPts val="0"/>
              </a:spcBef>
              <a:spcAft>
                <a:spcPts val="0"/>
              </a:spcAft>
              <a:buSzPts val="1800"/>
              <a:buChar char="●"/>
            </a:pPr>
            <a:r>
              <a:rPr lang="id"/>
              <a:t>Menggunakan Style pada JSX, tidak menggunakan atribut class, melainkan className</a:t>
            </a:r>
            <a:endParaRPr/>
          </a:p>
          <a:p>
            <a:pPr indent="-342900" lvl="0" marL="457200" rtl="0" algn="l">
              <a:spcBef>
                <a:spcPts val="0"/>
              </a:spcBef>
              <a:spcAft>
                <a:spcPts val="0"/>
              </a:spcAft>
              <a:buSzPts val="1800"/>
              <a:buChar char="●"/>
            </a:pPr>
            <a:r>
              <a:rPr lang="id" u="sng">
                <a:solidFill>
                  <a:schemeClr val="hlink"/>
                </a:solidFill>
                <a:hlinkClick r:id="rId3"/>
              </a:rPr>
              <a:t>https://react.dev/reference/react-dom/components/common#applying-css-styles</a:t>
            </a:r>
            <a:r>
              <a:rPr lang="id"/>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hello-world/HelloWorld.css</a:t>
            </a:r>
            <a:endParaRPr/>
          </a:p>
        </p:txBody>
      </p:sp>
      <p:pic>
        <p:nvPicPr>
          <p:cNvPr id="428" name="Google Shape;428;p79"/>
          <p:cNvPicPr preferRelativeResize="0"/>
          <p:nvPr/>
        </p:nvPicPr>
        <p:blipFill>
          <a:blip r:embed="rId3">
            <a:alphaModFix/>
          </a:blip>
          <a:stretch>
            <a:fillRect/>
          </a:stretch>
        </p:blipFill>
        <p:spPr>
          <a:xfrm>
            <a:off x="152400" y="1170125"/>
            <a:ext cx="7172325" cy="3400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hello-world/HelloWorld.jsx</a:t>
            </a:r>
            <a:endParaRPr/>
          </a:p>
        </p:txBody>
      </p:sp>
      <p:pic>
        <p:nvPicPr>
          <p:cNvPr id="434" name="Google Shape;434;p80"/>
          <p:cNvPicPr preferRelativeResize="0"/>
          <p:nvPr/>
        </p:nvPicPr>
        <p:blipFill>
          <a:blip r:embed="rId3">
            <a:alphaModFix/>
          </a:blip>
          <a:stretch>
            <a:fillRect/>
          </a:stretch>
        </p:blipFill>
        <p:spPr>
          <a:xfrm>
            <a:off x="152400" y="1170125"/>
            <a:ext cx="7615660" cy="3820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8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Conditional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Conditional</a:t>
            </a:r>
            <a:endParaRPr/>
          </a:p>
        </p:txBody>
      </p:sp>
      <p:sp>
        <p:nvSpPr>
          <p:cNvPr id="445" name="Google Shape;445;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halaman Web, sering sekali kita menampilkan tampilan berbeda pada kondisi tertentu</a:t>
            </a:r>
            <a:endParaRPr/>
          </a:p>
          <a:p>
            <a:pPr indent="-342900" lvl="0" marL="457200" rtl="0" algn="l">
              <a:spcBef>
                <a:spcPts val="0"/>
              </a:spcBef>
              <a:spcAft>
                <a:spcPts val="0"/>
              </a:spcAft>
              <a:buSzPts val="1800"/>
              <a:buChar char="●"/>
            </a:pPr>
            <a:r>
              <a:rPr lang="id"/>
              <a:t>Hal ini juga bisa dilakukan di JSX</a:t>
            </a:r>
            <a:endParaRPr/>
          </a:p>
          <a:p>
            <a:pPr indent="-342900" lvl="0" marL="457200" rtl="0" algn="l">
              <a:spcBef>
                <a:spcPts val="0"/>
              </a:spcBef>
              <a:spcAft>
                <a:spcPts val="0"/>
              </a:spcAft>
              <a:buSzPts val="1800"/>
              <a:buChar char="●"/>
            </a:pPr>
            <a:r>
              <a:rPr lang="id"/>
              <a:t>Kita bisa menambahkan kondisi menggunakan JavaScript, dan mengembalikan Component yang berbeda berdasarkan kondisi yang diinginkan</a:t>
            </a:r>
            <a:endParaRPr/>
          </a:p>
          <a:p>
            <a:pPr indent="-342900" lvl="0" marL="457200" rtl="0" algn="l">
              <a:spcBef>
                <a:spcPts val="0"/>
              </a:spcBef>
              <a:spcAft>
                <a:spcPts val="0"/>
              </a:spcAft>
              <a:buSzPts val="1800"/>
              <a:buChar char="●"/>
            </a:pPr>
            <a:r>
              <a:rPr lang="id"/>
              <a:t>Contoh kita akan membuat halaman TodoList, dan jika Todo nya susah selesai, kita akan coret element teks nya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todolist/Todo.jsx</a:t>
            </a:r>
            <a:endParaRPr/>
          </a:p>
        </p:txBody>
      </p:sp>
      <p:pic>
        <p:nvPicPr>
          <p:cNvPr id="451" name="Google Shape;451;p83"/>
          <p:cNvPicPr preferRelativeResize="0"/>
          <p:nvPr/>
        </p:nvPicPr>
        <p:blipFill>
          <a:blip r:embed="rId3">
            <a:alphaModFix/>
          </a:blip>
          <a:stretch>
            <a:fillRect/>
          </a:stretch>
        </p:blipFill>
        <p:spPr>
          <a:xfrm>
            <a:off x="152400" y="1170125"/>
            <a:ext cx="7490537"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Butuh Framework?</a:t>
            </a:r>
            <a:endParaRPr/>
          </a:p>
        </p:txBody>
      </p:sp>
      <p:sp>
        <p:nvSpPr>
          <p:cNvPr id="140" name="Google Shape;14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Mungkin menjadi pertanyaan, kenapa kita butuh framework untuk membuat web Frontend?</a:t>
            </a:r>
            <a:endParaRPr/>
          </a:p>
          <a:p>
            <a:pPr indent="-342900" lvl="0" marL="457200" rtl="0" algn="l">
              <a:spcBef>
                <a:spcPts val="0"/>
              </a:spcBef>
              <a:spcAft>
                <a:spcPts val="0"/>
              </a:spcAft>
              <a:buSzPts val="1800"/>
              <a:buChar char="●"/>
            </a:pPr>
            <a:r>
              <a:rPr lang="id"/>
              <a:t>Salah satu alasannya adalah agar ada standarisasi saat membuat project terutama ketika bekerja dalam tim</a:t>
            </a:r>
            <a:endParaRPr/>
          </a:p>
          <a:p>
            <a:pPr indent="-342900" lvl="0" marL="457200" rtl="0" algn="l">
              <a:spcBef>
                <a:spcPts val="0"/>
              </a:spcBef>
              <a:spcAft>
                <a:spcPts val="0"/>
              </a:spcAft>
              <a:buSzPts val="1800"/>
              <a:buChar char="●"/>
            </a:pPr>
            <a:r>
              <a:rPr lang="id"/>
              <a:t>Tanpa adanya Framework, maka setiap orang akan membuat kode dengan gaya masing-masing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todolist/TodoList.jsx</a:t>
            </a:r>
            <a:endParaRPr/>
          </a:p>
        </p:txBody>
      </p:sp>
      <p:pic>
        <p:nvPicPr>
          <p:cNvPr id="457" name="Google Shape;457;p84"/>
          <p:cNvPicPr preferRelativeResize="0"/>
          <p:nvPr/>
        </p:nvPicPr>
        <p:blipFill>
          <a:blip r:embed="rId3">
            <a:alphaModFix/>
          </a:blip>
          <a:stretch>
            <a:fillRect/>
          </a:stretch>
        </p:blipFill>
        <p:spPr>
          <a:xfrm>
            <a:off x="152400" y="1170125"/>
            <a:ext cx="7879572" cy="3820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hello-world/main.jsx</a:t>
            </a:r>
            <a:endParaRPr/>
          </a:p>
        </p:txBody>
      </p:sp>
      <p:pic>
        <p:nvPicPr>
          <p:cNvPr id="463" name="Google Shape;463;p85"/>
          <p:cNvPicPr preferRelativeResize="0"/>
          <p:nvPr/>
        </p:nvPicPr>
        <p:blipFill>
          <a:blip r:embed="rId3">
            <a:alphaModFix/>
          </a:blip>
          <a:stretch>
            <a:fillRect/>
          </a:stretch>
        </p:blipFill>
        <p:spPr>
          <a:xfrm>
            <a:off x="152400" y="1170125"/>
            <a:ext cx="7085417" cy="3820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Null Component</a:t>
            </a:r>
            <a:endParaRPr/>
          </a:p>
        </p:txBody>
      </p:sp>
      <p:sp>
        <p:nvSpPr>
          <p:cNvPr id="469" name="Google Shape;469;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Pada kasus tertentu, mungkin ada kondisi dimana kita ingin mengembalikan Component, atau tidak ingin mengembalikan Component apapun</a:t>
            </a:r>
            <a:endParaRPr/>
          </a:p>
          <a:p>
            <a:pPr indent="-342900" lvl="0" marL="457200" rtl="0" algn="l">
              <a:spcBef>
                <a:spcPts val="0"/>
              </a:spcBef>
              <a:spcAft>
                <a:spcPts val="0"/>
              </a:spcAft>
              <a:buSzPts val="1800"/>
              <a:buChar char="●"/>
            </a:pPr>
            <a:r>
              <a:rPr lang="id"/>
              <a:t>Kita bisa mengembalikan null untuk menandai bahwa tidak ada Component yang kita kembalikan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todolist/Todo.jsx</a:t>
            </a:r>
            <a:endParaRPr/>
          </a:p>
        </p:txBody>
      </p:sp>
      <p:pic>
        <p:nvPicPr>
          <p:cNvPr id="475" name="Google Shape;475;p87"/>
          <p:cNvPicPr preferRelativeResize="0"/>
          <p:nvPr/>
        </p:nvPicPr>
        <p:blipFill>
          <a:blip r:embed="rId3">
            <a:alphaModFix/>
          </a:blip>
          <a:stretch>
            <a:fillRect/>
          </a:stretch>
        </p:blipFill>
        <p:spPr>
          <a:xfrm>
            <a:off x="152400" y="1170125"/>
            <a:ext cx="7683482" cy="38209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Ternary Operator</a:t>
            </a:r>
            <a:endParaRPr/>
          </a:p>
        </p:txBody>
      </p:sp>
      <p:sp>
        <p:nvSpPr>
          <p:cNvPr id="481" name="Google Shape;481;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pada kasus yang lebih sederhana, kita bisa menggunakan Ternary Operator JavaScript di JSX</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Ternary Operator</a:t>
            </a:r>
            <a:endParaRPr/>
          </a:p>
        </p:txBody>
      </p:sp>
      <p:pic>
        <p:nvPicPr>
          <p:cNvPr id="487" name="Google Shape;487;p89"/>
          <p:cNvPicPr preferRelativeResize="0"/>
          <p:nvPr/>
        </p:nvPicPr>
        <p:blipFill>
          <a:blip r:embed="rId3">
            <a:alphaModFix/>
          </a:blip>
          <a:stretch>
            <a:fillRect/>
          </a:stretch>
        </p:blipFill>
        <p:spPr>
          <a:xfrm>
            <a:off x="152400" y="1170125"/>
            <a:ext cx="8324265" cy="38209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Logical AND</a:t>
            </a:r>
            <a:endParaRPr/>
          </a:p>
        </p:txBody>
      </p:sp>
      <p:sp>
        <p:nvSpPr>
          <p:cNvPr id="493" name="Google Shape;493;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 beberapa kasus yang lebih sederhana, kadang di JSX sering memanfaatkan Logical AND di JavaScript</a:t>
            </a:r>
            <a:endParaRPr/>
          </a:p>
          <a:p>
            <a:pPr indent="-342900" lvl="0" marL="457200" rtl="0" algn="l">
              <a:spcBef>
                <a:spcPts val="0"/>
              </a:spcBef>
              <a:spcAft>
                <a:spcPts val="0"/>
              </a:spcAft>
              <a:buSzPts val="1800"/>
              <a:buChar char="●"/>
            </a:pPr>
            <a:r>
              <a:rPr lang="id"/>
              <a:t>Misal jika kondisi terpenuhi maka akan menampilkan, jika tidak maka tidak menampilkan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Logical AND</a:t>
            </a:r>
            <a:endParaRPr/>
          </a:p>
        </p:txBody>
      </p:sp>
      <p:pic>
        <p:nvPicPr>
          <p:cNvPr id="499" name="Google Shape;499;p91"/>
          <p:cNvPicPr preferRelativeResize="0"/>
          <p:nvPr/>
        </p:nvPicPr>
        <p:blipFill>
          <a:blip r:embed="rId3">
            <a:alphaModFix/>
          </a:blip>
          <a:stretch>
            <a:fillRect/>
          </a:stretch>
        </p:blipFill>
        <p:spPr>
          <a:xfrm>
            <a:off x="152400" y="1170125"/>
            <a:ext cx="8710314" cy="38209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9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Collection Component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Collection Component</a:t>
            </a:r>
            <a:endParaRPr/>
          </a:p>
        </p:txBody>
      </p:sp>
      <p:sp>
        <p:nvSpPr>
          <p:cNvPr id="510" name="Google Shape;510;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pasti akan sering menampilkan Component yang sama berkali-kali sesuai koleksi data. JSX sendiri tidak memiliki fitur perulangan</a:t>
            </a:r>
            <a:endParaRPr/>
          </a:p>
          <a:p>
            <a:pPr indent="-342900" lvl="0" marL="457200" rtl="0" algn="l">
              <a:spcBef>
                <a:spcPts val="0"/>
              </a:spcBef>
              <a:spcAft>
                <a:spcPts val="0"/>
              </a:spcAft>
              <a:buSzPts val="1800"/>
              <a:buChar char="●"/>
            </a:pPr>
            <a:r>
              <a:rPr lang="id"/>
              <a:t>Untuk menampilkan multiple Component, sama seperti Conditional, kita akan memanfaatkan JavaScript</a:t>
            </a:r>
            <a:endParaRPr/>
          </a:p>
          <a:p>
            <a:pPr indent="-342900" lvl="0" marL="457200" rtl="0" algn="l">
              <a:spcBef>
                <a:spcPts val="0"/>
              </a:spcBef>
              <a:spcAft>
                <a:spcPts val="0"/>
              </a:spcAft>
              <a:buSzPts val="1800"/>
              <a:buChar char="●"/>
            </a:pPr>
            <a:r>
              <a:rPr lang="id"/>
              <a:t>Kita bisa menggunakan JavaScript Array untuk mengubah data Array menjadi Component, misal menggunakan method map() pada Array</a:t>
            </a:r>
            <a:endParaRPr/>
          </a:p>
          <a:p>
            <a:pPr indent="-342900" lvl="0" marL="457200" rtl="0" algn="l">
              <a:spcBef>
                <a:spcPts val="0"/>
              </a:spcBef>
              <a:spcAft>
                <a:spcPts val="0"/>
              </a:spcAft>
              <a:buSzPts val="1800"/>
              <a:buChar char="●"/>
            </a:pPr>
            <a:r>
              <a:rPr lang="id"/>
              <a:t>Misal sekarang kita akan coba ubah data TodoList yang sebelumnya kita buat menjadi array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Sejarah ReactJS</a:t>
            </a:r>
            <a:endParaRPr/>
          </a:p>
        </p:txBody>
      </p:sp>
      <p:sp>
        <p:nvSpPr>
          <p:cNvPr id="146" name="Google Shape;14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FaxJS mulai dikembangkan di Facebook sekitar tahun 2010 untuk menangani masalah update halaman feed / timeline di Facebook tanpa harus refresh</a:t>
            </a:r>
            <a:endParaRPr/>
          </a:p>
          <a:p>
            <a:pPr indent="-342900" lvl="0" marL="457200" rtl="0" algn="l">
              <a:spcBef>
                <a:spcPts val="0"/>
              </a:spcBef>
              <a:spcAft>
                <a:spcPts val="0"/>
              </a:spcAft>
              <a:buSzPts val="1800"/>
              <a:buChar char="●"/>
            </a:pPr>
            <a:r>
              <a:rPr lang="id"/>
              <a:t>Tahun 2011, FaxJS diintegrasikan dengan XHP (pengembangan PHP di Facebook), yang akhirnya dinamai ReactJS</a:t>
            </a:r>
            <a:endParaRPr/>
          </a:p>
          <a:p>
            <a:pPr indent="-342900" lvl="0" marL="457200" rtl="0" algn="l">
              <a:spcBef>
                <a:spcPts val="0"/>
              </a:spcBef>
              <a:spcAft>
                <a:spcPts val="0"/>
              </a:spcAft>
              <a:buSzPts val="1800"/>
              <a:buChar char="●"/>
            </a:pPr>
            <a:r>
              <a:rPr lang="id"/>
              <a:t>Tahun 2013, Facebook merilis ReactJS ke umum sebagai OpenSource Tool pada saat JavaScript Conference</a:t>
            </a:r>
            <a:endParaRPr/>
          </a:p>
          <a:p>
            <a:pPr indent="-342900" lvl="0" marL="457200" rtl="0" algn="l">
              <a:spcBef>
                <a:spcPts val="0"/>
              </a:spcBef>
              <a:spcAft>
                <a:spcPts val="0"/>
              </a:spcAft>
              <a:buSzPts val="1800"/>
              <a:buChar char="●"/>
            </a:pPr>
            <a:r>
              <a:rPr lang="id"/>
              <a:t>Saat ini, ReactJS menjadi salah satu Frontend Framework yang paling populer, dan orang banyak memanggilnya dengan React</a:t>
            </a:r>
            <a:endParaRPr/>
          </a:p>
          <a:p>
            <a:pPr indent="-342900" lvl="0" marL="457200" rtl="0" algn="l">
              <a:spcBef>
                <a:spcPts val="0"/>
              </a:spcBef>
              <a:spcAft>
                <a:spcPts val="0"/>
              </a:spcAft>
              <a:buSzPts val="1800"/>
              <a:buChar char="●"/>
            </a:pPr>
            <a:r>
              <a:rPr lang="id" u="sng">
                <a:solidFill>
                  <a:schemeClr val="hlink"/>
                </a:solidFill>
                <a:hlinkClick r:id="rId3"/>
              </a:rPr>
              <a:t>https://github.com/facebook/react</a:t>
            </a:r>
            <a:r>
              <a:rPr lang="id"/>
              <a:t> </a:t>
            </a:r>
            <a:endParaRPr/>
          </a:p>
          <a:p>
            <a:pPr indent="-342900" lvl="0" marL="457200" rtl="0" algn="l">
              <a:spcBef>
                <a:spcPts val="0"/>
              </a:spcBef>
              <a:spcAft>
                <a:spcPts val="0"/>
              </a:spcAft>
              <a:buSzPts val="1800"/>
              <a:buChar char="●"/>
            </a:pPr>
            <a:r>
              <a:rPr lang="id" u="sng">
                <a:solidFill>
                  <a:schemeClr val="hlink"/>
                </a:solidFill>
                <a:hlinkClick r:id="rId4"/>
              </a:rPr>
              <a:t>https://react.dev/</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todolist/TodoList.jsx</a:t>
            </a:r>
            <a:endParaRPr/>
          </a:p>
        </p:txBody>
      </p:sp>
      <p:pic>
        <p:nvPicPr>
          <p:cNvPr id="516" name="Google Shape;516;p94"/>
          <p:cNvPicPr preferRelativeResize="0"/>
          <p:nvPr/>
        </p:nvPicPr>
        <p:blipFill>
          <a:blip r:embed="rId3">
            <a:alphaModFix/>
          </a:blip>
          <a:stretch>
            <a:fillRect/>
          </a:stretch>
        </p:blipFill>
        <p:spPr>
          <a:xfrm>
            <a:off x="152400" y="1170125"/>
            <a:ext cx="3036955" cy="3820976"/>
          </a:xfrm>
          <a:prstGeom prst="rect">
            <a:avLst/>
          </a:prstGeom>
          <a:noFill/>
          <a:ln>
            <a:noFill/>
          </a:ln>
        </p:spPr>
      </p:pic>
      <p:pic>
        <p:nvPicPr>
          <p:cNvPr id="517" name="Google Shape;517;p94"/>
          <p:cNvPicPr preferRelativeResize="0"/>
          <p:nvPr/>
        </p:nvPicPr>
        <p:blipFill>
          <a:blip r:embed="rId4">
            <a:alphaModFix/>
          </a:blip>
          <a:stretch>
            <a:fillRect/>
          </a:stretch>
        </p:blipFill>
        <p:spPr>
          <a:xfrm>
            <a:off x="3341755" y="1170125"/>
            <a:ext cx="5649845" cy="349147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 Key</a:t>
            </a:r>
            <a:endParaRPr/>
          </a:p>
        </p:txBody>
      </p:sp>
      <p:sp>
        <p:nvSpPr>
          <p:cNvPr id="523" name="Google Shape;523;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perhatikan di Text Editor, mungkin kita akan melihat pesan peringatan : “Missing key prop for element in iterator”</a:t>
            </a:r>
            <a:endParaRPr/>
          </a:p>
          <a:p>
            <a:pPr indent="-342900" lvl="0" marL="457200" rtl="0" algn="l">
              <a:spcBef>
                <a:spcPts val="0"/>
              </a:spcBef>
              <a:spcAft>
                <a:spcPts val="0"/>
              </a:spcAft>
              <a:buSzPts val="1800"/>
              <a:buChar char="●"/>
            </a:pPr>
            <a:r>
              <a:rPr lang="id"/>
              <a:t>Saat membuat Collection Component, tiap Component diperlukan id (unique, string atau number) menggunakan attribute key</a:t>
            </a:r>
            <a:endParaRPr/>
          </a:p>
          <a:p>
            <a:pPr indent="-342900" lvl="0" marL="457200" rtl="0" algn="l">
              <a:spcBef>
                <a:spcPts val="0"/>
              </a:spcBef>
              <a:spcAft>
                <a:spcPts val="0"/>
              </a:spcAft>
              <a:buSzPts val="1800"/>
              <a:buChar char="●"/>
            </a:pPr>
            <a:r>
              <a:rPr lang="id"/>
              <a:t>Kenapa butuh Component Key? Hal ini agar React bisa mengenali Component ketika berubah, seperti posisinya diubah, dihapus atau ditambahkan pada Collection</a:t>
            </a:r>
            <a:endParaRPr/>
          </a:p>
          <a:p>
            <a:pPr indent="-342900" lvl="0" marL="457200" rtl="0" algn="l">
              <a:spcBef>
                <a:spcPts val="0"/>
              </a:spcBef>
              <a:spcAft>
                <a:spcPts val="0"/>
              </a:spcAft>
              <a:buSzPts val="1800"/>
              <a:buChar char="●"/>
            </a:pPr>
            <a:r>
              <a:rPr lang="id"/>
              <a:t>Biasanya, Component Key akan diambil dari data, sehingga lebih konsisten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todolist/TodoList.jsx</a:t>
            </a:r>
            <a:endParaRPr/>
          </a:p>
        </p:txBody>
      </p:sp>
      <p:pic>
        <p:nvPicPr>
          <p:cNvPr id="529" name="Google Shape;529;p96"/>
          <p:cNvPicPr preferRelativeResize="0"/>
          <p:nvPr/>
        </p:nvPicPr>
        <p:blipFill>
          <a:blip r:embed="rId3">
            <a:alphaModFix/>
          </a:blip>
          <a:stretch>
            <a:fillRect/>
          </a:stretch>
        </p:blipFill>
        <p:spPr>
          <a:xfrm>
            <a:off x="152400" y="1170125"/>
            <a:ext cx="2507516" cy="3820977"/>
          </a:xfrm>
          <a:prstGeom prst="rect">
            <a:avLst/>
          </a:prstGeom>
          <a:noFill/>
          <a:ln>
            <a:noFill/>
          </a:ln>
        </p:spPr>
      </p:pic>
      <p:pic>
        <p:nvPicPr>
          <p:cNvPr id="530" name="Google Shape;530;p96"/>
          <p:cNvPicPr preferRelativeResize="0"/>
          <p:nvPr/>
        </p:nvPicPr>
        <p:blipFill>
          <a:blip r:embed="rId4">
            <a:alphaModFix/>
          </a:blip>
          <a:stretch>
            <a:fillRect/>
          </a:stretch>
        </p:blipFill>
        <p:spPr>
          <a:xfrm>
            <a:off x="2812316" y="1170125"/>
            <a:ext cx="6179285" cy="301042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Pure Component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Pure Function</a:t>
            </a:r>
            <a:endParaRPr/>
          </a:p>
        </p:txBody>
      </p:sp>
      <p:sp>
        <p:nvSpPr>
          <p:cNvPr id="541" name="Google Shape;541;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Dalam pemrograman, kita mengenal yang namanya Pure Function</a:t>
            </a:r>
            <a:endParaRPr/>
          </a:p>
          <a:p>
            <a:pPr indent="-342900" lvl="0" marL="457200" rtl="0" algn="l">
              <a:spcBef>
                <a:spcPts val="0"/>
              </a:spcBef>
              <a:spcAft>
                <a:spcPts val="0"/>
              </a:spcAft>
              <a:buSzPts val="1800"/>
              <a:buChar char="●"/>
            </a:pPr>
            <a:r>
              <a:rPr lang="id" u="sng">
                <a:solidFill>
                  <a:schemeClr val="hlink"/>
                </a:solidFill>
                <a:hlinkClick r:id="rId3"/>
              </a:rPr>
              <a:t>https://en.wikipedia.org/wiki/Pure_function</a:t>
            </a:r>
            <a:endParaRPr/>
          </a:p>
          <a:p>
            <a:pPr indent="-342900" lvl="0" marL="457200" rtl="0" algn="l">
              <a:spcBef>
                <a:spcPts val="0"/>
              </a:spcBef>
              <a:spcAft>
                <a:spcPts val="0"/>
              </a:spcAft>
              <a:buSzPts val="1800"/>
              <a:buChar char="●"/>
            </a:pPr>
            <a:r>
              <a:rPr lang="id"/>
              <a:t>Sebuah Function kita sebut sebagai Pure Function jika memenuhi dua kriteria berikut :</a:t>
            </a:r>
            <a:endParaRPr/>
          </a:p>
          <a:p>
            <a:pPr indent="-342900" lvl="0" marL="457200" rtl="0" algn="l">
              <a:spcBef>
                <a:spcPts val="0"/>
              </a:spcBef>
              <a:spcAft>
                <a:spcPts val="0"/>
              </a:spcAft>
              <a:buSzPts val="1800"/>
              <a:buChar char="●"/>
            </a:pPr>
            <a:r>
              <a:rPr lang="id"/>
              <a:t>Function akan mengembalikan nilai yang sama untuk nilai parameter yang sama</a:t>
            </a:r>
            <a:endParaRPr/>
          </a:p>
          <a:p>
            <a:pPr indent="-342900" lvl="0" marL="457200" rtl="0" algn="l">
              <a:spcBef>
                <a:spcPts val="0"/>
              </a:spcBef>
              <a:spcAft>
                <a:spcPts val="0"/>
              </a:spcAft>
              <a:buSzPts val="1800"/>
              <a:buChar char="●"/>
            </a:pPr>
            <a:r>
              <a:rPr lang="id"/>
              <a:t>Function tidak memiliki efek samping, tidak ada perubahan pada variable non local (variable yang berada diluar function)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Pure Function</a:t>
            </a:r>
            <a:endParaRPr/>
          </a:p>
        </p:txBody>
      </p:sp>
      <p:pic>
        <p:nvPicPr>
          <p:cNvPr id="547" name="Google Shape;547;p99"/>
          <p:cNvPicPr preferRelativeResize="0"/>
          <p:nvPr/>
        </p:nvPicPr>
        <p:blipFill>
          <a:blip r:embed="rId3">
            <a:alphaModFix/>
          </a:blip>
          <a:stretch>
            <a:fillRect/>
          </a:stretch>
        </p:blipFill>
        <p:spPr>
          <a:xfrm>
            <a:off x="152400" y="1170125"/>
            <a:ext cx="8364462" cy="38209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Pure Component</a:t>
            </a:r>
            <a:endParaRPr/>
          </a:p>
        </p:txBody>
      </p:sp>
      <p:sp>
        <p:nvSpPr>
          <p:cNvPr id="553" name="Google Shape;553;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React mengasumsikan bahwa setiap Component yang kita buat adalah Pure Function. </a:t>
            </a:r>
            <a:endParaRPr/>
          </a:p>
          <a:p>
            <a:pPr indent="-342900" lvl="0" marL="457200" rtl="0" algn="l">
              <a:spcBef>
                <a:spcPts val="0"/>
              </a:spcBef>
              <a:spcAft>
                <a:spcPts val="0"/>
              </a:spcAft>
              <a:buSzPts val="1800"/>
              <a:buChar char="●"/>
            </a:pPr>
            <a:r>
              <a:rPr lang="id"/>
              <a:t>Ini berarti bahwa React Component yang kita buat harus selalu mengembalikan JSX yang sama dengan input yang sama</a:t>
            </a:r>
            <a:endParaRPr/>
          </a:p>
          <a:p>
            <a:pPr indent="-342900" lvl="0" marL="457200" rtl="0" algn="l">
              <a:spcBef>
                <a:spcPts val="0"/>
              </a:spcBef>
              <a:spcAft>
                <a:spcPts val="0"/>
              </a:spcAft>
              <a:buSzPts val="1800"/>
              <a:buChar char="●"/>
            </a:pPr>
            <a:r>
              <a:rPr lang="id"/>
              <a:t>Walaupun sebenarnya kita bisa saja membuat React Component yang tidak Pure, tapi sangat tidak disarankan, karena setiap memanggil Component dengan input sama bisa menghasilkan nilai yang tidak konsisten</a:t>
            </a:r>
            <a:endParaRPr/>
          </a:p>
          <a:p>
            <a:pPr indent="-342900" lvl="0" marL="457200" rtl="0" algn="l">
              <a:spcBef>
                <a:spcPts val="0"/>
              </a:spcBef>
              <a:spcAft>
                <a:spcPts val="0"/>
              </a:spcAft>
              <a:buSzPts val="1800"/>
              <a:buChar char="●"/>
            </a:pPr>
            <a:r>
              <a:rPr lang="id"/>
              <a:t>Kita akan coba membuat contoh React Component yang tidak Pure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table/Row.jsx</a:t>
            </a:r>
            <a:endParaRPr/>
          </a:p>
        </p:txBody>
      </p:sp>
      <p:pic>
        <p:nvPicPr>
          <p:cNvPr id="559" name="Google Shape;559;p101"/>
          <p:cNvPicPr preferRelativeResize="0"/>
          <p:nvPr/>
        </p:nvPicPr>
        <p:blipFill>
          <a:blip r:embed="rId3">
            <a:alphaModFix/>
          </a:blip>
          <a:stretch>
            <a:fillRect/>
          </a:stretch>
        </p:blipFill>
        <p:spPr>
          <a:xfrm>
            <a:off x="152400" y="1170125"/>
            <a:ext cx="7654602" cy="38209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table/Table.jsx</a:t>
            </a:r>
            <a:endParaRPr/>
          </a:p>
        </p:txBody>
      </p:sp>
      <p:pic>
        <p:nvPicPr>
          <p:cNvPr id="565" name="Google Shape;565;p102"/>
          <p:cNvPicPr preferRelativeResize="0"/>
          <p:nvPr/>
        </p:nvPicPr>
        <p:blipFill>
          <a:blip r:embed="rId3">
            <a:alphaModFix/>
          </a:blip>
          <a:stretch>
            <a:fillRect/>
          </a:stretch>
        </p:blipFill>
        <p:spPr>
          <a:xfrm>
            <a:off x="152400" y="1170125"/>
            <a:ext cx="6598866" cy="38209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Pure Component</a:t>
            </a:r>
            <a:endParaRPr/>
          </a:p>
        </p:txBody>
      </p:sp>
      <p:sp>
        <p:nvSpPr>
          <p:cNvPr id="571" name="Google Shape;571;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Lantas bagaimana acara Component Row dan Table menjadi Pure Component?</a:t>
            </a:r>
            <a:endParaRPr/>
          </a:p>
          <a:p>
            <a:pPr indent="-342900" lvl="0" marL="457200" rtl="0" algn="l">
              <a:spcBef>
                <a:spcPts val="0"/>
              </a:spcBef>
              <a:spcAft>
                <a:spcPts val="0"/>
              </a:spcAft>
              <a:buSzPts val="1800"/>
              <a:buChar char="●"/>
            </a:pPr>
            <a:r>
              <a:rPr lang="id"/>
              <a:t>Kita harus menghapus efek samping dari Component, contohnya kita bisa pindahkan variable counter menjadi local variable di Table, dan gunakan Props sebagai counter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a:t>
            </a:r>
            <a:endParaRPr/>
          </a:p>
        </p:txBody>
      </p:sp>
      <p:sp>
        <p:nvSpPr>
          <p:cNvPr id="152" name="Google Shape;15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belajar React, kita harus terbiasa dengan istilah Component</a:t>
            </a:r>
            <a:endParaRPr/>
          </a:p>
          <a:p>
            <a:pPr indent="-342900" lvl="0" marL="457200" rtl="0" algn="l">
              <a:spcBef>
                <a:spcPts val="0"/>
              </a:spcBef>
              <a:spcAft>
                <a:spcPts val="0"/>
              </a:spcAft>
              <a:buSzPts val="1800"/>
              <a:buChar char="●"/>
            </a:pPr>
            <a:r>
              <a:rPr lang="id"/>
              <a:t>Component adalah kumpulan kode yang bisa digunakan secara independen</a:t>
            </a:r>
            <a:endParaRPr/>
          </a:p>
          <a:p>
            <a:pPr indent="-342900" lvl="0" marL="457200" rtl="0" algn="l">
              <a:spcBef>
                <a:spcPts val="0"/>
              </a:spcBef>
              <a:spcAft>
                <a:spcPts val="0"/>
              </a:spcAft>
              <a:buSzPts val="1800"/>
              <a:buChar char="●"/>
            </a:pPr>
            <a:r>
              <a:rPr lang="id"/>
              <a:t>Component bisa berisikan satu atau lebih HTML Element, kode JavaScript dan CSS</a:t>
            </a:r>
            <a:endParaRPr/>
          </a:p>
          <a:p>
            <a:pPr indent="-342900" lvl="0" marL="457200" rtl="0" algn="l">
              <a:spcBef>
                <a:spcPts val="0"/>
              </a:spcBef>
              <a:spcAft>
                <a:spcPts val="0"/>
              </a:spcAft>
              <a:buSzPts val="1800"/>
              <a:buChar char="●"/>
            </a:pPr>
            <a:r>
              <a:rPr lang="id"/>
              <a:t>Tidak ada aturan harus seberapa kecil atau besar sebuah Component</a:t>
            </a:r>
            <a:endParaRPr/>
          </a:p>
          <a:p>
            <a:pPr indent="-342900" lvl="0" marL="457200" rtl="0" algn="l">
              <a:spcBef>
                <a:spcPts val="0"/>
              </a:spcBef>
              <a:spcAft>
                <a:spcPts val="0"/>
              </a:spcAft>
              <a:buSzPts val="1800"/>
              <a:buChar char="●"/>
            </a:pPr>
            <a:r>
              <a:rPr lang="id"/>
              <a:t>Anggap saja seperti membuat Function, kita bisa membuat Function yang besar, atau kecil, karena tujuan Function adalah agar bisa digunakan secara berulang-ulang, begitu juga tujuan dari Component</a:t>
            </a:r>
            <a:endParaRPr/>
          </a:p>
          <a:p>
            <a:pPr indent="-342900" lvl="0" marL="457200" rtl="0" algn="l">
              <a:spcBef>
                <a:spcPts val="0"/>
              </a:spcBef>
              <a:spcAft>
                <a:spcPts val="0"/>
              </a:spcAft>
              <a:buSzPts val="1800"/>
              <a:buChar char="●"/>
            </a:pPr>
            <a:r>
              <a:rPr lang="id"/>
              <a:t>Struktur Component mirip seperti DOM (Document Object Model), dimana kita bisa membuat Component di dalam Component lain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table/Row.jsx</a:t>
            </a:r>
            <a:endParaRPr/>
          </a:p>
        </p:txBody>
      </p:sp>
      <p:pic>
        <p:nvPicPr>
          <p:cNvPr id="577" name="Google Shape;577;p104"/>
          <p:cNvPicPr preferRelativeResize="0"/>
          <p:nvPr/>
        </p:nvPicPr>
        <p:blipFill>
          <a:blip r:embed="rId3">
            <a:alphaModFix/>
          </a:blip>
          <a:stretch>
            <a:fillRect/>
          </a:stretch>
        </p:blipFill>
        <p:spPr>
          <a:xfrm>
            <a:off x="152400" y="1170125"/>
            <a:ext cx="8839201" cy="369583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table/Table.jsx</a:t>
            </a:r>
            <a:endParaRPr/>
          </a:p>
        </p:txBody>
      </p:sp>
      <p:pic>
        <p:nvPicPr>
          <p:cNvPr id="583" name="Google Shape;583;p105"/>
          <p:cNvPicPr preferRelativeResize="0"/>
          <p:nvPr/>
        </p:nvPicPr>
        <p:blipFill>
          <a:blip r:embed="rId3">
            <a:alphaModFix/>
          </a:blip>
          <a:stretch>
            <a:fillRect/>
          </a:stretch>
        </p:blipFill>
        <p:spPr>
          <a:xfrm>
            <a:off x="152400" y="1170125"/>
            <a:ext cx="6933945" cy="38209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Dimana bisa melakukan efek samping?</a:t>
            </a:r>
            <a:endParaRPr/>
          </a:p>
        </p:txBody>
      </p:sp>
      <p:sp>
        <p:nvSpPr>
          <p:cNvPr id="589" name="Google Shape;589;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React menyediakan tempat khusus jika kita ingin membuat Component yang bisa menghasilkan efek samping</a:t>
            </a:r>
            <a:endParaRPr/>
          </a:p>
          <a:p>
            <a:pPr indent="-342900" lvl="0" marL="457200" rtl="0" algn="l">
              <a:spcBef>
                <a:spcPts val="0"/>
              </a:spcBef>
              <a:spcAft>
                <a:spcPts val="0"/>
              </a:spcAft>
              <a:buSzPts val="1800"/>
              <a:buChar char="●"/>
            </a:pPr>
            <a:r>
              <a:rPr lang="id"/>
              <a:t>Efek samping dari Component biasanya ditempatkan di Event Handler, yaitu aksi yang terjadi ketika kita berinteraksi dengan Component</a:t>
            </a:r>
            <a:endParaRPr/>
          </a:p>
          <a:p>
            <a:pPr indent="-342900" lvl="0" marL="457200" rtl="0" algn="l">
              <a:spcBef>
                <a:spcPts val="0"/>
              </a:spcBef>
              <a:spcAft>
                <a:spcPts val="0"/>
              </a:spcAft>
              <a:buSzPts val="1800"/>
              <a:buChar char="●"/>
            </a:pPr>
            <a:r>
              <a:rPr lang="id"/>
              <a:t>Atau ketika misal Component tergantung dengan external system (misal API), maka React menyediakan function useEffect()</a:t>
            </a:r>
            <a:endParaRPr/>
          </a:p>
          <a:p>
            <a:pPr indent="-342900" lvl="0" marL="457200" rtl="0" algn="l">
              <a:spcBef>
                <a:spcPts val="0"/>
              </a:spcBef>
              <a:spcAft>
                <a:spcPts val="0"/>
              </a:spcAft>
              <a:buSzPts val="1800"/>
              <a:buChar char="●"/>
            </a:pPr>
            <a:r>
              <a:rPr lang="id" u="sng">
                <a:solidFill>
                  <a:schemeClr val="hlink"/>
                </a:solidFill>
                <a:hlinkClick r:id="rId3"/>
              </a:rPr>
              <a:t>https://react.dev/reference/react/useEffect</a:t>
            </a:r>
            <a:endParaRPr/>
          </a:p>
          <a:p>
            <a:pPr indent="-342900" lvl="0" marL="457200" rtl="0" algn="l">
              <a:spcBef>
                <a:spcPts val="0"/>
              </a:spcBef>
              <a:spcAft>
                <a:spcPts val="0"/>
              </a:spcAft>
              <a:buSzPts val="1800"/>
              <a:buChar char="●"/>
            </a:pPr>
            <a:r>
              <a:rPr lang="id"/>
              <a:t>Semua ini akan kita bahas di materinya masing-masing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Event Handler</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Handler</a:t>
            </a:r>
            <a:endParaRPr/>
          </a:p>
        </p:txBody>
      </p:sp>
      <p:sp>
        <p:nvSpPr>
          <p:cNvPr id="600" name="Google Shape;600;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yang sudah kita tahu bahwa di HTML Element, kita bisa menambahkan Event Handler</a:t>
            </a:r>
            <a:endParaRPr/>
          </a:p>
          <a:p>
            <a:pPr indent="-342900" lvl="0" marL="457200" rtl="0" algn="l">
              <a:spcBef>
                <a:spcPts val="0"/>
              </a:spcBef>
              <a:spcAft>
                <a:spcPts val="0"/>
              </a:spcAft>
              <a:buSzPts val="1800"/>
              <a:buChar char="●"/>
            </a:pPr>
            <a:r>
              <a:rPr lang="id"/>
              <a:t>Sama juga dengan React Component, kita bisa menambahkan Event Handler pada Element di React Component</a:t>
            </a:r>
            <a:endParaRPr/>
          </a:p>
          <a:p>
            <a:pPr indent="-342900" lvl="0" marL="457200" rtl="0" algn="l">
              <a:spcBef>
                <a:spcPts val="0"/>
              </a:spcBef>
              <a:spcAft>
                <a:spcPts val="0"/>
              </a:spcAft>
              <a:buSzPts val="1800"/>
              <a:buChar char="●"/>
            </a:pPr>
            <a:r>
              <a:rPr lang="id"/>
              <a:t>Ada banyak sekali jenis Event Handler yang bisa kita tambahkan, kita bisa lihat di halaman Reference React Component</a:t>
            </a:r>
            <a:endParaRPr/>
          </a:p>
          <a:p>
            <a:pPr indent="-342900" lvl="0" marL="457200" rtl="0" algn="l">
              <a:spcBef>
                <a:spcPts val="0"/>
              </a:spcBef>
              <a:spcAft>
                <a:spcPts val="0"/>
              </a:spcAft>
              <a:buSzPts val="1800"/>
              <a:buChar char="●"/>
            </a:pPr>
            <a:r>
              <a:rPr lang="id" u="sng">
                <a:solidFill>
                  <a:schemeClr val="hlink"/>
                </a:solidFill>
                <a:hlinkClick r:id="rId3"/>
              </a:rPr>
              <a:t>https://react.dev/reference/react-dom/components/common</a:t>
            </a:r>
            <a:r>
              <a:rPr lang="id"/>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Menambah Event Handler</a:t>
            </a:r>
            <a:endParaRPr/>
          </a:p>
        </p:txBody>
      </p:sp>
      <p:sp>
        <p:nvSpPr>
          <p:cNvPr id="606" name="Google Shape;606;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menambah Event Handler, biasanya kita akan tambahkan Function sebagai Handler nya</a:t>
            </a:r>
            <a:endParaRPr/>
          </a:p>
          <a:p>
            <a:pPr indent="-342900" lvl="0" marL="457200" rtl="0" algn="l">
              <a:spcBef>
                <a:spcPts val="0"/>
              </a:spcBef>
              <a:spcAft>
                <a:spcPts val="0"/>
              </a:spcAft>
              <a:buSzPts val="1800"/>
              <a:buChar char="●"/>
            </a:pPr>
            <a:r>
              <a:rPr lang="id"/>
              <a:t>Bisa dalam bentuk Anonymous Function, Arrow Function atau membuat Function terlebih dahulu di dalam scope Component nya</a:t>
            </a:r>
            <a:endParaRPr/>
          </a:p>
          <a:p>
            <a:pPr indent="-342900" lvl="0" marL="457200" rtl="0" algn="l">
              <a:spcBef>
                <a:spcPts val="0"/>
              </a:spcBef>
              <a:spcAft>
                <a:spcPts val="0"/>
              </a:spcAft>
              <a:buSzPts val="1800"/>
              <a:buChar char="●"/>
            </a:pPr>
            <a:r>
              <a:rPr lang="id"/>
              <a:t>Nama Function untuk Handler biasanya diawali dengan nama “handle” dan diikuti dengan jenis Event Handler, misal handleClick(), handleMouseEnter(), dan lain-lain</a:t>
            </a:r>
            <a:endParaRPr/>
          </a:p>
          <a:p>
            <a:pPr indent="-342900" lvl="0" marL="457200" rtl="0" algn="l">
              <a:spcBef>
                <a:spcPts val="0"/>
              </a:spcBef>
              <a:spcAft>
                <a:spcPts val="0"/>
              </a:spcAft>
              <a:buSzPts val="1800"/>
              <a:buChar char="●"/>
            </a:pPr>
            <a:r>
              <a:rPr lang="id"/>
              <a:t>Sekarang kita akan coba membuat Component untuk Alert Button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button/AlertButton.jsx</a:t>
            </a:r>
            <a:endParaRPr/>
          </a:p>
        </p:txBody>
      </p:sp>
      <p:pic>
        <p:nvPicPr>
          <p:cNvPr id="612" name="Google Shape;612;p110"/>
          <p:cNvPicPr preferRelativeResize="0"/>
          <p:nvPr/>
        </p:nvPicPr>
        <p:blipFill>
          <a:blip r:embed="rId3">
            <a:alphaModFix/>
          </a:blip>
          <a:stretch>
            <a:fillRect/>
          </a:stretch>
        </p:blipFill>
        <p:spPr>
          <a:xfrm>
            <a:off x="152400" y="1170125"/>
            <a:ext cx="8134978" cy="38209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Membaca Props di Event Handler</a:t>
            </a:r>
            <a:endParaRPr/>
          </a:p>
        </p:txBody>
      </p:sp>
      <p:sp>
        <p:nvSpPr>
          <p:cNvPr id="618" name="Google Shape;618;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Salah satu keuntungan membuat Function Event Handler di dalam Component adalah, kita bisa membaca Props yang digunakan oleh Component tersebut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button/AlertButton.jsx</a:t>
            </a:r>
            <a:endParaRPr/>
          </a:p>
        </p:txBody>
      </p:sp>
      <p:pic>
        <p:nvPicPr>
          <p:cNvPr id="624" name="Google Shape;624;p112"/>
          <p:cNvPicPr preferRelativeResize="0"/>
          <p:nvPr/>
        </p:nvPicPr>
        <p:blipFill>
          <a:blip r:embed="rId3">
            <a:alphaModFix/>
          </a:blip>
          <a:stretch>
            <a:fillRect/>
          </a:stretch>
        </p:blipFill>
        <p:spPr>
          <a:xfrm>
            <a:off x="152400" y="1170125"/>
            <a:ext cx="8516122" cy="38209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Handler sebagai Props</a:t>
            </a:r>
            <a:endParaRPr/>
          </a:p>
        </p:txBody>
      </p:sp>
      <p:sp>
        <p:nvSpPr>
          <p:cNvPr id="630" name="Google Shape;630;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yang di materi Props dibahas, Props sebenarnya adalah JavaScript Object</a:t>
            </a:r>
            <a:endParaRPr/>
          </a:p>
          <a:p>
            <a:pPr indent="-342900" lvl="0" marL="457200" rtl="0" algn="l">
              <a:spcBef>
                <a:spcPts val="0"/>
              </a:spcBef>
              <a:spcAft>
                <a:spcPts val="0"/>
              </a:spcAft>
              <a:buSzPts val="1800"/>
              <a:buChar char="●"/>
            </a:pPr>
            <a:r>
              <a:rPr lang="id"/>
              <a:t>Kita tahu bahwa JavaScript Object bisa memiliki attribute dengan tipe Function</a:t>
            </a:r>
            <a:endParaRPr/>
          </a:p>
          <a:p>
            <a:pPr indent="-342900" lvl="0" marL="457200" rtl="0" algn="l">
              <a:spcBef>
                <a:spcPts val="0"/>
              </a:spcBef>
              <a:spcAft>
                <a:spcPts val="0"/>
              </a:spcAft>
              <a:buSzPts val="1800"/>
              <a:buChar char="●"/>
            </a:pPr>
            <a:r>
              <a:rPr lang="id"/>
              <a:t>Oleh karena itu, kita juga bisa membuat Event Handler di Props</a:t>
            </a:r>
            <a:endParaRPr/>
          </a:p>
          <a:p>
            <a:pPr indent="-342900" lvl="0" marL="457200" rtl="0" algn="l">
              <a:spcBef>
                <a:spcPts val="0"/>
              </a:spcBef>
              <a:spcAft>
                <a:spcPts val="0"/>
              </a:spcAft>
              <a:buSzPts val="1800"/>
              <a:buChar char="●"/>
            </a:pPr>
            <a:r>
              <a:rPr lang="id"/>
              <a:t>Saat membuat attribute di Props yang berisikan Event Handler, biasanya nama attribute nya akan diawali dengan “on”, misal “onSmash”, “onHit” dan lain-lain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Component</a:t>
            </a:r>
            <a:endParaRPr/>
          </a:p>
        </p:txBody>
      </p:sp>
      <p:pic>
        <p:nvPicPr>
          <p:cNvPr id="158" name="Google Shape;158;p33"/>
          <p:cNvPicPr preferRelativeResize="0"/>
          <p:nvPr/>
        </p:nvPicPr>
        <p:blipFill>
          <a:blip r:embed="rId3">
            <a:alphaModFix/>
          </a:blip>
          <a:stretch>
            <a:fillRect/>
          </a:stretch>
        </p:blipFill>
        <p:spPr>
          <a:xfrm>
            <a:off x="152400" y="1170125"/>
            <a:ext cx="6735490" cy="382097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button/MyButton.jsx</a:t>
            </a:r>
            <a:endParaRPr/>
          </a:p>
        </p:txBody>
      </p:sp>
      <p:pic>
        <p:nvPicPr>
          <p:cNvPr id="636" name="Google Shape;636;p114"/>
          <p:cNvPicPr preferRelativeResize="0"/>
          <p:nvPr/>
        </p:nvPicPr>
        <p:blipFill>
          <a:blip r:embed="rId3">
            <a:alphaModFix/>
          </a:blip>
          <a:stretch>
            <a:fillRect/>
          </a:stretch>
        </p:blipFill>
        <p:spPr>
          <a:xfrm>
            <a:off x="152400" y="1170125"/>
            <a:ext cx="8839199" cy="283953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hello-world/main.jsx</a:t>
            </a:r>
            <a:endParaRPr/>
          </a:p>
        </p:txBody>
      </p:sp>
      <p:pic>
        <p:nvPicPr>
          <p:cNvPr id="642" name="Google Shape;642;p115"/>
          <p:cNvPicPr preferRelativeResize="0"/>
          <p:nvPr/>
        </p:nvPicPr>
        <p:blipFill>
          <a:blip r:embed="rId3">
            <a:alphaModFix/>
          </a:blip>
          <a:stretch>
            <a:fillRect/>
          </a:stretch>
        </p:blipFill>
        <p:spPr>
          <a:xfrm>
            <a:off x="152400" y="1170125"/>
            <a:ext cx="8747456" cy="38209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1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Event Object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Object</a:t>
            </a:r>
            <a:endParaRPr/>
          </a:p>
        </p:txBody>
      </p:sp>
      <p:sp>
        <p:nvSpPr>
          <p:cNvPr id="653" name="Google Shape;653;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Event Handler Function, kita bisa menambahkan Event Object sebagai parameter di Function tersebut</a:t>
            </a:r>
            <a:endParaRPr/>
          </a:p>
          <a:p>
            <a:pPr indent="-342900" lvl="0" marL="457200" rtl="0" algn="l">
              <a:spcBef>
                <a:spcPts val="0"/>
              </a:spcBef>
              <a:spcAft>
                <a:spcPts val="0"/>
              </a:spcAft>
              <a:buSzPts val="1800"/>
              <a:buChar char="●"/>
            </a:pPr>
            <a:r>
              <a:rPr lang="id"/>
              <a:t>React Event Object kompatibel dengan standard DOM Event Object</a:t>
            </a:r>
            <a:endParaRPr/>
          </a:p>
          <a:p>
            <a:pPr indent="-342900" lvl="0" marL="457200" rtl="0" algn="l">
              <a:spcBef>
                <a:spcPts val="0"/>
              </a:spcBef>
              <a:spcAft>
                <a:spcPts val="0"/>
              </a:spcAft>
              <a:buSzPts val="1800"/>
              <a:buChar char="●"/>
            </a:pPr>
            <a:r>
              <a:rPr lang="id" u="sng">
                <a:solidFill>
                  <a:schemeClr val="hlink"/>
                </a:solidFill>
                <a:hlinkClick r:id="rId3"/>
              </a:rPr>
              <a:t>https://react.dev/reference/react-dom/components/common#react-event-object</a:t>
            </a:r>
            <a:r>
              <a:rPr lang="id"/>
              <a:t> </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https://developer.mozilla.org/en-US/docs/Web/API/Event</a:t>
            </a:r>
            <a:r>
              <a:rPr lang="id"/>
              <a: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button/AlertButton.jsx</a:t>
            </a:r>
            <a:endParaRPr/>
          </a:p>
        </p:txBody>
      </p:sp>
      <p:pic>
        <p:nvPicPr>
          <p:cNvPr id="659" name="Google Shape;659;p118"/>
          <p:cNvPicPr preferRelativeResize="0"/>
          <p:nvPr/>
        </p:nvPicPr>
        <p:blipFill>
          <a:blip r:embed="rId3">
            <a:alphaModFix/>
          </a:blip>
          <a:stretch>
            <a:fillRect/>
          </a:stretch>
        </p:blipFill>
        <p:spPr>
          <a:xfrm>
            <a:off x="152400" y="1170125"/>
            <a:ext cx="8660877" cy="3820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Event Propagation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Propagation</a:t>
            </a:r>
            <a:endParaRPr/>
          </a:p>
        </p:txBody>
      </p:sp>
      <p:sp>
        <p:nvSpPr>
          <p:cNvPr id="670" name="Google Shape;670;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Event di React Component akan selalu disebarkan ke Component yang ada diatasnya (Event Propagation)</a:t>
            </a:r>
            <a:endParaRPr/>
          </a:p>
          <a:p>
            <a:pPr indent="-342900" lvl="0" marL="457200" rtl="0" algn="l">
              <a:spcBef>
                <a:spcPts val="0"/>
              </a:spcBef>
              <a:spcAft>
                <a:spcPts val="0"/>
              </a:spcAft>
              <a:buSzPts val="1800"/>
              <a:buChar char="●"/>
            </a:pPr>
            <a:r>
              <a:rPr lang="id"/>
              <a:t>Misal kita memiliki Div dengan Event onClick, lalu didalamnya kita memiliki Button dengan Event onClick</a:t>
            </a:r>
            <a:endParaRPr/>
          </a:p>
          <a:p>
            <a:pPr indent="-342900" lvl="0" marL="457200" rtl="0" algn="l">
              <a:spcBef>
                <a:spcPts val="0"/>
              </a:spcBef>
              <a:spcAft>
                <a:spcPts val="0"/>
              </a:spcAft>
              <a:buSzPts val="1800"/>
              <a:buChar char="●"/>
            </a:pPr>
            <a:r>
              <a:rPr lang="id"/>
              <a:t>Ketika Button di klik, maka onClick di Button akan dipicu dan selanjutnya onClick di Div juga akan dipicu</a:t>
            </a:r>
            <a:endParaRPr/>
          </a:p>
          <a:p>
            <a:pPr indent="-342900" lvl="0" marL="457200" rtl="0" algn="l">
              <a:spcBef>
                <a:spcPts val="0"/>
              </a:spcBef>
              <a:spcAft>
                <a:spcPts val="0"/>
              </a:spcAft>
              <a:buSzPts val="1800"/>
              <a:buChar char="●"/>
            </a:pPr>
            <a:r>
              <a:rPr lang="id"/>
              <a:t>Kadang mungkin kita tidak ingin hal itu terjadi, maka kita bisa hentikan proses Event Propagation tersebut menggunakan method stopPropagation()</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https://developer.mozilla.org/en-US/docs/Web/API/Event/stopPropagation</a:t>
            </a:r>
            <a:r>
              <a:rPr lang="id"/>
              <a: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button/Toolbar.jsx</a:t>
            </a:r>
            <a:endParaRPr/>
          </a:p>
        </p:txBody>
      </p:sp>
      <p:pic>
        <p:nvPicPr>
          <p:cNvPr id="676" name="Google Shape;676;p121"/>
          <p:cNvPicPr preferRelativeResize="0"/>
          <p:nvPr/>
        </p:nvPicPr>
        <p:blipFill>
          <a:blip r:embed="rId3">
            <a:alphaModFix/>
          </a:blip>
          <a:stretch>
            <a:fillRect/>
          </a:stretch>
        </p:blipFill>
        <p:spPr>
          <a:xfrm>
            <a:off x="152400" y="1170125"/>
            <a:ext cx="8839201" cy="358428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hello-world/main.jsx</a:t>
            </a:r>
            <a:endParaRPr/>
          </a:p>
        </p:txBody>
      </p:sp>
      <p:pic>
        <p:nvPicPr>
          <p:cNvPr id="682" name="Google Shape;682;p122"/>
          <p:cNvPicPr preferRelativeResize="0"/>
          <p:nvPr/>
        </p:nvPicPr>
        <p:blipFill>
          <a:blip r:embed="rId3">
            <a:alphaModFix/>
          </a:blip>
          <a:stretch>
            <a:fillRect/>
          </a:stretch>
        </p:blipFill>
        <p:spPr>
          <a:xfrm>
            <a:off x="152400" y="1170125"/>
            <a:ext cx="8839200" cy="292077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Prevent Default</a:t>
            </a:r>
            <a:endParaRPr/>
          </a:p>
        </p:txBody>
      </p:sp>
      <p:sp>
        <p:nvSpPr>
          <p:cNvPr id="688" name="Google Shape;688;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menghentikan Event Propagation, hal yang biasa kita lakukan ketika membuat Event Handler adalah menghentikan default action menggunakan preventDefault()</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https://developer.mozilla.org/en-US/docs/Web/API/Event/preventDefault</a:t>
            </a:r>
            <a:r>
              <a:rPr lang="id"/>
              <a:t> </a:t>
            </a:r>
            <a:endParaRPr/>
          </a:p>
          <a:p>
            <a:pPr indent="-342900" lvl="0" marL="457200" rtl="0" algn="l">
              <a:spcBef>
                <a:spcPts val="0"/>
              </a:spcBef>
              <a:spcAft>
                <a:spcPts val="0"/>
              </a:spcAft>
              <a:buSzPts val="1800"/>
              <a:buChar char="●"/>
            </a:pPr>
            <a:r>
              <a:rPr lang="id"/>
              <a:t>Misal kita membuat Form, ketika di dipicu Event onClick, kita ingin hentikan default action Form Submit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008DAD"/>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